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9" r:id="rId1"/>
    <p:sldMasterId id="2147484094" r:id="rId2"/>
    <p:sldMasterId id="2147484489" r:id="rId3"/>
    <p:sldMasterId id="2147484621" r:id="rId4"/>
    <p:sldMasterId id="2147484654" r:id="rId5"/>
  </p:sldMasterIdLst>
  <p:notesMasterIdLst>
    <p:notesMasterId r:id="rId34"/>
  </p:notesMasterIdLst>
  <p:handoutMasterIdLst>
    <p:handoutMasterId r:id="rId35"/>
  </p:handoutMasterIdLst>
  <p:sldIdLst>
    <p:sldId id="404" r:id="rId6"/>
    <p:sldId id="490" r:id="rId7"/>
    <p:sldId id="578" r:id="rId8"/>
    <p:sldId id="703" r:id="rId9"/>
    <p:sldId id="704" r:id="rId10"/>
    <p:sldId id="711" r:id="rId11"/>
    <p:sldId id="681" r:id="rId12"/>
    <p:sldId id="689" r:id="rId13"/>
    <p:sldId id="697" r:id="rId14"/>
    <p:sldId id="690" r:id="rId15"/>
    <p:sldId id="698" r:id="rId16"/>
    <p:sldId id="699" r:id="rId17"/>
    <p:sldId id="700" r:id="rId18"/>
    <p:sldId id="508" r:id="rId19"/>
    <p:sldId id="687" r:id="rId20"/>
    <p:sldId id="686" r:id="rId21"/>
    <p:sldId id="716" r:id="rId22"/>
    <p:sldId id="712" r:id="rId23"/>
    <p:sldId id="713" r:id="rId24"/>
    <p:sldId id="714" r:id="rId25"/>
    <p:sldId id="715" r:id="rId26"/>
    <p:sldId id="691" r:id="rId27"/>
    <p:sldId id="672" r:id="rId28"/>
    <p:sldId id="673" r:id="rId29"/>
    <p:sldId id="674" r:id="rId30"/>
    <p:sldId id="675" r:id="rId31"/>
    <p:sldId id="676" r:id="rId32"/>
    <p:sldId id="599" r:id="rId33"/>
  </p:sldIdLst>
  <p:sldSz cx="9144000" cy="6858000" type="screen4x3"/>
  <p:notesSz cx="71501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i Zorea" initials="PZ" lastIdx="0" clrIdx="0">
    <p:extLst>
      <p:ext uri="{19B8F6BF-5375-455C-9EA6-DF929625EA0E}">
        <p15:presenceInfo xmlns:p15="http://schemas.microsoft.com/office/powerpoint/2012/main" userId="2fe32cc8fd95c8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613F2"/>
    <a:srgbClr val="3218F0"/>
    <a:srgbClr val="FF0000"/>
    <a:srgbClr val="33CC33"/>
    <a:srgbClr val="CC00CC"/>
    <a:srgbClr val="00FF00"/>
    <a:srgbClr val="000000"/>
    <a:srgbClr val="66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סגנון ערכת נושא 1 - הדגשה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1" autoAdjust="0"/>
    <p:restoredTop sz="94444" autoAdjust="0"/>
  </p:normalViewPr>
  <p:slideViewPr>
    <p:cSldViewPr snapToGrid="0">
      <p:cViewPr varScale="1">
        <p:scale>
          <a:sx n="92" d="100"/>
          <a:sy n="92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51300" y="0"/>
            <a:ext cx="3098800" cy="4730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98800" cy="4730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D927DF-D916-4B55-9CFC-BCD4CBC9B271}" type="datetimeFigureOut">
              <a:rPr lang="he-IL" smtClean="0"/>
              <a:pPr/>
              <a:t>י"ג/אייר/תשע"ז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4051300" y="8974138"/>
            <a:ext cx="3098800" cy="4730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974138"/>
            <a:ext cx="3098800" cy="4730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98679F-B55C-40FD-93DE-DF9047B3D0B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6184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he-I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he-I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7863"/>
            <a:ext cx="5241925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he-I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Verdana" pitchFamily="34" charset="0"/>
              </a:defRPr>
            </a:lvl1pPr>
          </a:lstStyle>
          <a:p>
            <a:fld id="{3CB5F1C5-2FFB-4BCB-974A-C2C503EAA8B4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05634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231775" indent="-230188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461963" indent="-228600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633413" indent="-169863" algn="l" rtl="0" fontAlgn="base">
      <a:spcBef>
        <a:spcPct val="30000"/>
      </a:spcBef>
      <a:spcAft>
        <a:spcPct val="0"/>
      </a:spcAft>
      <a:buFont typeface="Verdana" pitchFamily="34" charset="0"/>
      <a:buChar char="•"/>
      <a:defRPr sz="1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803275" indent="-168275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58ED7-FA40-412B-82E3-104008930033}" type="slidenum">
              <a:rPr lang="en-US" altLang="he-IL"/>
              <a:pPr/>
              <a:t>1</a:t>
            </a:fld>
            <a:endParaRPr lang="en-US" altLang="he-IL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44812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 not think that this is a successful parallel. Can be delete.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15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63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 not think that this is a successful parallel. Can be delete.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16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should start by describing the problem. </a:t>
            </a:r>
          </a:p>
          <a:p>
            <a:r>
              <a:rPr lang="en-US" dirty="0" smtClean="0"/>
              <a:t>But not only...</a:t>
            </a:r>
          </a:p>
          <a:p>
            <a:r>
              <a:rPr lang="en-US" dirty="0" smtClean="0"/>
              <a:t>It was the growth characteristics photo camera, which is limited.</a:t>
            </a:r>
          </a:p>
          <a:p>
            <a:r>
              <a:rPr lang="en-US" dirty="0" smtClean="0"/>
              <a:t>Also, at some level - this growth giving nothing  for IQ. But make devices more expensive. </a:t>
            </a:r>
          </a:p>
          <a:p>
            <a:r>
              <a:rPr lang="en-US" dirty="0" smtClean="0"/>
              <a:t>From here you would feel the significance of research for </a:t>
            </a:r>
            <a:r>
              <a:rPr lang="en-US" dirty="0" err="1" smtClean="0"/>
              <a:t>smratpohnes</a:t>
            </a:r>
            <a:r>
              <a:rPr lang="en-US" dirty="0" smtClean="0"/>
              <a:t> producers and vendors.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17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71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not convincing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18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94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not convincing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19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5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not convincing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20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66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not convincing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21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32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 not think that this is a successful parallel. Can be delete.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22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56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should start by describing the problem. </a:t>
            </a:r>
          </a:p>
          <a:p>
            <a:r>
              <a:rPr lang="en-US" dirty="0" smtClean="0"/>
              <a:t>But not only...</a:t>
            </a:r>
          </a:p>
          <a:p>
            <a:r>
              <a:rPr lang="en-US" dirty="0" smtClean="0"/>
              <a:t>It was the growth characteristics photo camera, which is limited.</a:t>
            </a:r>
          </a:p>
          <a:p>
            <a:r>
              <a:rPr lang="en-US" dirty="0" smtClean="0"/>
              <a:t>Also, at some level - this growth giving nothing  for IQ. But make devices more expensive. </a:t>
            </a:r>
          </a:p>
          <a:p>
            <a:r>
              <a:rPr lang="en-US" dirty="0" smtClean="0"/>
              <a:t>From here you would feel the significance of research for </a:t>
            </a:r>
            <a:r>
              <a:rPr lang="en-US" dirty="0" err="1" smtClean="0"/>
              <a:t>smratpohnes</a:t>
            </a:r>
            <a:r>
              <a:rPr lang="en-US" dirty="0" smtClean="0"/>
              <a:t> producers and vendors.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28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8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2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2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should leave of the context of research problem and motivation. But it's not like that...</a:t>
            </a:r>
          </a:p>
          <a:p>
            <a:r>
              <a:rPr lang="en-US" dirty="0" smtClean="0"/>
              <a:t>Because the problem is not good defined. </a:t>
            </a:r>
          </a:p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3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6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not convincing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4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7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not demonstrative!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5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31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should start by describing the problem. </a:t>
            </a:r>
          </a:p>
          <a:p>
            <a:r>
              <a:rPr lang="en-US" dirty="0" smtClean="0"/>
              <a:t>But not only...</a:t>
            </a:r>
          </a:p>
          <a:p>
            <a:r>
              <a:rPr lang="en-US" dirty="0" smtClean="0"/>
              <a:t>It was the growth characteristics photo camera, which is limited.</a:t>
            </a:r>
          </a:p>
          <a:p>
            <a:r>
              <a:rPr lang="en-US" dirty="0" smtClean="0"/>
              <a:t>Also, at some level - this growth giving nothing  for IQ. But make devices more expensive. </a:t>
            </a:r>
          </a:p>
          <a:p>
            <a:r>
              <a:rPr lang="en-US" dirty="0" smtClean="0"/>
              <a:t>From here you would feel the significance of research for </a:t>
            </a:r>
            <a:r>
              <a:rPr lang="en-US" dirty="0" err="1" smtClean="0"/>
              <a:t>smratpohnes</a:t>
            </a:r>
            <a:r>
              <a:rPr lang="en-US" dirty="0" smtClean="0"/>
              <a:t> producers and vendors.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6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0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 not think that this is a successful parallel. Can be delete.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7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6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 not think that this is a successful parallel. Can be delete.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8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 not think that this is a successful parallel. Can be delete.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F1C5-2FFB-4BCB-974A-C2C503EAA8B4}" type="slidenum">
              <a:rPr lang="en-US" altLang="he-IL" smtClean="0">
                <a:solidFill>
                  <a:srgbClr val="000000"/>
                </a:solidFill>
              </a:rPr>
              <a:pPr/>
              <a:t>10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8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81DE-FAFE-4080-A516-B60FB2516366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5826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67C2-EB92-4600-ABD8-CF3B7377715C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18682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969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801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121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06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619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996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233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568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469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452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CBE1-1266-4BC6-9289-0E6045293879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106885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26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571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338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85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98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968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29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386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89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48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392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620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085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839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04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6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54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455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167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76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062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819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ED7D31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C9977A21-F783-47CA-8422-E32EB56A01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5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81DE-FAFE-4080-A516-B60FB2516366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559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E9D-1DBF-47B0-A8F7-987A8083632A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0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4A58-D600-4C32-B450-7C26F80BFE80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166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48FE-7563-4CA1-A3E3-E32E955AC5BD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061-6C02-46F7-ACAB-E49159036B9B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55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9EB5-DA0C-48C5-8849-0944D6C5A2A0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853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940-F284-4F67-8CDC-79BDB7682E42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198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3A7B-EA95-4962-89F3-D100EDC017B9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738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0B71-665A-4912-BD0D-3D2BAFA5E8B6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8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089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67C2-EB92-4600-ABD8-CF3B7377715C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922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CBE1-1266-4BC6-9289-0E6045293879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470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719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48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120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92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849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409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704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681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465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591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780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377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977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10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544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558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675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519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ED7D31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C9977A21-F783-47CA-8422-E32EB56A01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8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63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97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911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008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81DE-FAFE-4080-A516-B60FB2516366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33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E9D-1DBF-47B0-A8F7-987A8083632A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138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4A58-D600-4C32-B450-7C26F80BFE80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594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48FE-7563-4CA1-A3E3-E32E955AC5BD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00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061-6C02-46F7-ACAB-E49159036B9B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491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9EB5-DA0C-48C5-8849-0944D6C5A2A0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041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940-F284-4F67-8CDC-79BDB7682E42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4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558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3A7B-EA95-4962-89F3-D100EDC017B9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580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0B71-665A-4912-BD0D-3D2BAFA5E8B6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402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67C2-EB92-4600-ABD8-CF3B7377715C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9131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CBE1-1266-4BC6-9289-0E6045293879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270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221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153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58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954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339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266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785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144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849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293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74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012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ED7D31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C9977A21-F783-47CA-8422-E32EB56A01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6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236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860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548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442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E9D-1DBF-47B0-A8F7-987A8083632A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13066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933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81DE-FAFE-4080-A516-B60FB2516366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22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E9D-1DBF-47B0-A8F7-987A8083632A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92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4A58-D600-4C32-B450-7C26F80BFE80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1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48FE-7563-4CA1-A3E3-E32E955AC5BD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9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061-6C02-46F7-ACAB-E49159036B9B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45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9EB5-DA0C-48C5-8849-0944D6C5A2A0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30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940-F284-4F67-8CDC-79BDB7682E42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43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3A7B-EA95-4962-89F3-D100EDC017B9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0B71-665A-4912-BD0D-3D2BAFA5E8B6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9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4A58-D600-4C32-B450-7C26F80BFE80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76319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67C2-EB92-4600-ABD8-CF3B7377715C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98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CBE1-1266-4BC6-9289-0E6045293879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72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85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14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982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180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8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752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79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682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48FE-7563-4CA1-A3E3-E32E955AC5BD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92674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35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8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674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87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360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402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473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309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07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112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061-6C02-46F7-ACAB-E49159036B9B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68953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400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237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092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723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115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532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302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002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14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441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9EB5-DA0C-48C5-8849-0944D6C5A2A0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33771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962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884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580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678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274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65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02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267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265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359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940-F284-4F67-8CDC-79BDB7682E42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72426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356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763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976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098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733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020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975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9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54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ED7D31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C9977A21-F783-47CA-8422-E32EB56A01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3A7B-EA95-4962-89F3-D100EDC017B9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038011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81DE-FAFE-4080-A516-B60FB2516366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98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E9D-1DBF-47B0-A8F7-987A8083632A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43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4A58-D600-4C32-B450-7C26F80BFE80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938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48FE-7563-4CA1-A3E3-E32E955AC5BD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78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061-6C02-46F7-ACAB-E49159036B9B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584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9EB5-DA0C-48C5-8849-0944D6C5A2A0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901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940-F284-4F67-8CDC-79BDB7682E42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8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3A7B-EA95-4962-89F3-D100EDC017B9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735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0B71-665A-4912-BD0D-3D2BAFA5E8B6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516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67C2-EB92-4600-ABD8-CF3B7377715C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1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0B71-665A-4912-BD0D-3D2BAFA5E8B6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590664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CBE1-1266-4BC6-9289-0E6045293879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22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759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40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624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893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457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30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975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077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251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29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32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28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31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slideLayout" Target="../slideLayouts/slideLayout157.xml"/><Relationship Id="rId30" Type="http://schemas.openxmlformats.org/officeDocument/2006/relationships/slideLayout" Target="../slideLayouts/slideLayout1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AE9D-1DBF-47B0-A8F7-987A8083632A}" type="slidenum">
              <a:rPr lang="en-US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549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7" r:id="rId14"/>
    <p:sldLayoutId id="2147483979" r:id="rId15"/>
    <p:sldLayoutId id="2147483994" r:id="rId16"/>
    <p:sldLayoutId id="2147484022" r:id="rId17"/>
    <p:sldLayoutId id="2147484584" r:id="rId18"/>
    <p:sldLayoutId id="2147484585" r:id="rId19"/>
    <p:sldLayoutId id="214748458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AE9D-1DBF-47B0-A8F7-987A8083632A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  <p:sldLayoutId id="2147484113" r:id="rId19"/>
    <p:sldLayoutId id="2147484114" r:id="rId20"/>
    <p:sldLayoutId id="2147484115" r:id="rId21"/>
    <p:sldLayoutId id="2147484116" r:id="rId22"/>
    <p:sldLayoutId id="2147484117" r:id="rId23"/>
    <p:sldLayoutId id="2147484118" r:id="rId24"/>
    <p:sldLayoutId id="2147484119" r:id="rId25"/>
    <p:sldLayoutId id="2147484120" r:id="rId26"/>
    <p:sldLayoutId id="2147484121" r:id="rId27"/>
    <p:sldLayoutId id="2147484122" r:id="rId28"/>
    <p:sldLayoutId id="2147484125" r:id="rId29"/>
    <p:sldLayoutId id="2147484126" r:id="rId30"/>
    <p:sldLayoutId id="2147484127" r:id="rId31"/>
    <p:sldLayoutId id="2147484128" r:id="rId32"/>
    <p:sldLayoutId id="2147484129" r:id="rId33"/>
    <p:sldLayoutId id="2147484130" r:id="rId34"/>
    <p:sldLayoutId id="2147484131" r:id="rId35"/>
    <p:sldLayoutId id="2147484132" r:id="rId36"/>
    <p:sldLayoutId id="2147484133" r:id="rId37"/>
    <p:sldLayoutId id="2147484134" r:id="rId38"/>
    <p:sldLayoutId id="2147484135" r:id="rId39"/>
    <p:sldLayoutId id="2147484136" r:id="rId40"/>
    <p:sldLayoutId id="2147484137" r:id="rId41"/>
    <p:sldLayoutId id="2147484138" r:id="rId42"/>
    <p:sldLayoutId id="2147484139" r:id="rId43"/>
    <p:sldLayoutId id="2147484140" r:id="rId44"/>
    <p:sldLayoutId id="2147484141" r:id="rId45"/>
    <p:sldLayoutId id="2147484142" r:id="rId46"/>
    <p:sldLayoutId id="2147484143" r:id="rId47"/>
    <p:sldLayoutId id="2147484144" r:id="rId48"/>
    <p:sldLayoutId id="2147484145" r:id="rId49"/>
    <p:sldLayoutId id="2147484146" r:id="rId50"/>
    <p:sldLayoutId id="2147484147" r:id="rId51"/>
    <p:sldLayoutId id="2147484148" r:id="rId52"/>
    <p:sldLayoutId id="2147484149" r:id="rId53"/>
    <p:sldLayoutId id="2147484150" r:id="rId54"/>
    <p:sldLayoutId id="2147484151" r:id="rId55"/>
    <p:sldLayoutId id="2147484152" r:id="rId56"/>
    <p:sldLayoutId id="2147484153" r:id="rId57"/>
    <p:sldLayoutId id="2147484154" r:id="rId58"/>
    <p:sldLayoutId id="2147484155" r:id="rId5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AE9D-1DBF-47B0-A8F7-987A8083632A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  <p:sldLayoutId id="2147484502" r:id="rId13"/>
    <p:sldLayoutId id="2147484503" r:id="rId14"/>
    <p:sldLayoutId id="2147484504" r:id="rId15"/>
    <p:sldLayoutId id="2147484505" r:id="rId16"/>
    <p:sldLayoutId id="2147484506" r:id="rId17"/>
    <p:sldLayoutId id="2147484507" r:id="rId18"/>
    <p:sldLayoutId id="2147484508" r:id="rId19"/>
    <p:sldLayoutId id="2147484509" r:id="rId20"/>
    <p:sldLayoutId id="2147484510" r:id="rId21"/>
    <p:sldLayoutId id="2147484511" r:id="rId22"/>
    <p:sldLayoutId id="2147484512" r:id="rId23"/>
    <p:sldLayoutId id="2147484513" r:id="rId24"/>
    <p:sldLayoutId id="2147484514" r:id="rId25"/>
    <p:sldLayoutId id="2147484515" r:id="rId26"/>
    <p:sldLayoutId id="2147484516" r:id="rId27"/>
    <p:sldLayoutId id="2147484517" r:id="rId28"/>
    <p:sldLayoutId id="2147484518" r:id="rId29"/>
    <p:sldLayoutId id="2147484519" r:id="rId30"/>
    <p:sldLayoutId id="2147484520" r:id="rId31"/>
    <p:sldLayoutId id="2147484521" r:id="rId32"/>
    <p:sldLayoutId id="2147484522" r:id="rId33"/>
    <p:sldLayoutId id="2147484523" r:id="rId34"/>
    <p:sldLayoutId id="2147484524" r:id="rId35"/>
    <p:sldLayoutId id="2147484525" r:id="rId36"/>
    <p:sldLayoutId id="2147484526" r:id="rId37"/>
    <p:sldLayoutId id="2147484527" r:id="rId38"/>
    <p:sldLayoutId id="2147484528" r:id="rId39"/>
    <p:sldLayoutId id="2147484529" r:id="rId40"/>
    <p:sldLayoutId id="2147484530" r:id="rId41"/>
    <p:sldLayoutId id="2147484531" r:id="rId42"/>
    <p:sldLayoutId id="2147484532" r:id="rId43"/>
    <p:sldLayoutId id="2147484533" r:id="rId44"/>
    <p:sldLayoutId id="2147484534" r:id="rId45"/>
    <p:sldLayoutId id="2147484535" r:id="rId46"/>
    <p:sldLayoutId id="2147484536" r:id="rId47"/>
    <p:sldLayoutId id="2147484537" r:id="rId48"/>
    <p:sldLayoutId id="2147484538" r:id="rId49"/>
    <p:sldLayoutId id="2147484539" r:id="rId50"/>
    <p:sldLayoutId id="2147484540" r:id="rId5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AE9D-1DBF-47B0-A8F7-987A8083632A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9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  <p:sldLayoutId id="2147484633" r:id="rId12"/>
    <p:sldLayoutId id="2147484634" r:id="rId13"/>
    <p:sldLayoutId id="2147484635" r:id="rId14"/>
    <p:sldLayoutId id="2147484636" r:id="rId15"/>
    <p:sldLayoutId id="2147484637" r:id="rId16"/>
    <p:sldLayoutId id="2147484638" r:id="rId17"/>
    <p:sldLayoutId id="2147484639" r:id="rId18"/>
    <p:sldLayoutId id="2147484640" r:id="rId19"/>
    <p:sldLayoutId id="2147484641" r:id="rId20"/>
    <p:sldLayoutId id="2147484642" r:id="rId21"/>
    <p:sldLayoutId id="2147484643" r:id="rId22"/>
    <p:sldLayoutId id="2147484644" r:id="rId23"/>
    <p:sldLayoutId id="2147484645" r:id="rId24"/>
    <p:sldLayoutId id="2147484646" r:id="rId25"/>
    <p:sldLayoutId id="2147484647" r:id="rId26"/>
    <p:sldLayoutId id="2147484648" r:id="rId27"/>
    <p:sldLayoutId id="2147484649" r:id="rId28"/>
    <p:sldLayoutId id="2147484650" r:id="rId29"/>
    <p:sldLayoutId id="2147484651" r:id="rId30"/>
    <p:sldLayoutId id="2147484652" r:id="rId31"/>
    <p:sldLayoutId id="2147484653" r:id="rId3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AE9D-1DBF-47B0-A8F7-987A8083632A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2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  <p:sldLayoutId id="2147484666" r:id="rId12"/>
    <p:sldLayoutId id="2147484667" r:id="rId13"/>
    <p:sldLayoutId id="2147484668" r:id="rId14"/>
    <p:sldLayoutId id="2147484669" r:id="rId15"/>
    <p:sldLayoutId id="2147484670" r:id="rId16"/>
    <p:sldLayoutId id="2147484671" r:id="rId17"/>
    <p:sldLayoutId id="2147484672" r:id="rId18"/>
    <p:sldLayoutId id="2147484673" r:id="rId19"/>
    <p:sldLayoutId id="2147484674" r:id="rId20"/>
    <p:sldLayoutId id="2147484675" r:id="rId21"/>
    <p:sldLayoutId id="2147484676" r:id="rId22"/>
    <p:sldLayoutId id="2147484677" r:id="rId23"/>
    <p:sldLayoutId id="2147484678" r:id="rId24"/>
    <p:sldLayoutId id="2147484679" r:id="rId25"/>
    <p:sldLayoutId id="2147484680" r:id="rId2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80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0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0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0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531" y="2313546"/>
            <a:ext cx="8051800" cy="918028"/>
          </a:xfrm>
        </p:spPr>
        <p:txBody>
          <a:bodyPr anchor="t" anchorCtr="0">
            <a:normAutofit fontScale="90000"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Verdana"/>
                <a:ea typeface="Times New Roman"/>
                <a:cs typeface="Traditional Arabic"/>
              </a:rPr>
              <a:t>From prediction </a:t>
            </a:r>
            <a:r>
              <a:rPr lang="en-US" sz="2800" b="1" dirty="0">
                <a:solidFill>
                  <a:schemeClr val="accent5"/>
                </a:solidFill>
                <a:latin typeface="Verdana"/>
                <a:ea typeface="Times New Roman"/>
                <a:cs typeface="Traditional Arabic"/>
              </a:rPr>
              <a:t>of perceived image </a:t>
            </a:r>
            <a:r>
              <a:rPr lang="en-US" sz="2800" b="1" dirty="0" smtClean="0">
                <a:solidFill>
                  <a:schemeClr val="accent5"/>
                </a:solidFill>
                <a:latin typeface="Verdana"/>
                <a:ea typeface="Times New Roman"/>
                <a:cs typeface="Traditional Arabic"/>
              </a:rPr>
              <a:t>quality to online image quality improvement</a:t>
            </a:r>
            <a:br>
              <a:rPr lang="en-US" sz="2800" b="1" dirty="0" smtClean="0">
                <a:solidFill>
                  <a:schemeClr val="accent5"/>
                </a:solidFill>
                <a:latin typeface="Verdana"/>
                <a:ea typeface="Times New Roman"/>
                <a:cs typeface="Traditional Arabic"/>
              </a:rPr>
            </a:br>
            <a:r>
              <a:rPr lang="en-US" sz="2000" b="1" dirty="0" smtClean="0">
                <a:solidFill>
                  <a:schemeClr val="accent5"/>
                </a:solidFill>
                <a:latin typeface="Verdana"/>
                <a:ea typeface="Times New Roman"/>
                <a:cs typeface="Traditional Arabic"/>
              </a:rPr>
              <a:t> </a:t>
            </a:r>
            <a:r>
              <a:rPr lang="en-US" sz="1800" b="1" dirty="0" smtClean="0">
                <a:solidFill>
                  <a:schemeClr val="accent5"/>
                </a:solidFill>
                <a:latin typeface="Times New Roman"/>
                <a:ea typeface="Times New Roman"/>
              </a:rPr>
              <a:t/>
            </a:r>
            <a:br>
              <a:rPr lang="en-US" sz="1800" b="1" dirty="0" smtClean="0">
                <a:solidFill>
                  <a:schemeClr val="accent5"/>
                </a:solidFill>
                <a:latin typeface="Times New Roman"/>
                <a:ea typeface="Times New Roman"/>
              </a:rPr>
            </a:br>
            <a:r>
              <a:rPr lang="en-US" sz="2000" b="1" dirty="0" smtClean="0">
                <a:solidFill>
                  <a:schemeClr val="accent5"/>
                </a:solidFill>
                <a:latin typeface="Verdana"/>
                <a:ea typeface="Times New Roman"/>
                <a:cs typeface="Traditional Arabic"/>
              </a:rPr>
              <a:t/>
            </a:r>
            <a:br>
              <a:rPr lang="en-US" sz="2000" b="1" dirty="0" smtClean="0">
                <a:solidFill>
                  <a:schemeClr val="accent5"/>
                </a:solidFill>
                <a:latin typeface="Verdana"/>
                <a:ea typeface="Times New Roman"/>
                <a:cs typeface="Traditional Arabic"/>
              </a:rPr>
            </a:br>
            <a:r>
              <a:rPr lang="en-US" sz="1800" b="1" dirty="0" smtClean="0">
                <a:solidFill>
                  <a:schemeClr val="accent5"/>
                </a:solidFill>
                <a:latin typeface="Times New Roman"/>
                <a:ea typeface="Times New Roman"/>
              </a:rPr>
              <a:t/>
            </a:r>
            <a:br>
              <a:rPr lang="en-US" sz="1800" b="1" dirty="0" smtClean="0">
                <a:solidFill>
                  <a:schemeClr val="accent5"/>
                </a:solidFill>
                <a:latin typeface="Times New Roman"/>
                <a:ea typeface="Times New Roman"/>
              </a:rPr>
            </a:br>
            <a:r>
              <a:rPr lang="en-US" sz="2000" b="1" dirty="0" smtClean="0">
                <a:solidFill>
                  <a:schemeClr val="accent5"/>
                </a:solidFill>
              </a:rPr>
              <a:t>.</a:t>
            </a:r>
            <a:r>
              <a:rPr lang="en-US" sz="2000" b="1" dirty="0">
                <a:solidFill>
                  <a:schemeClr val="accent5"/>
                </a:solidFill>
              </a:rPr>
              <a:t/>
            </a:r>
            <a:br>
              <a:rPr lang="en-US" sz="2000" b="1" dirty="0">
                <a:solidFill>
                  <a:schemeClr val="accent5"/>
                </a:solidFill>
              </a:rPr>
            </a:br>
            <a:r>
              <a:rPr lang="en-US" sz="2000" b="1" dirty="0">
                <a:solidFill>
                  <a:schemeClr val="accent5"/>
                </a:solidFill>
              </a:rPr>
              <a:t/>
            </a:r>
            <a:br>
              <a:rPr lang="en-US" sz="2000" b="1" dirty="0">
                <a:solidFill>
                  <a:schemeClr val="accent5"/>
                </a:solidFill>
              </a:rPr>
            </a:br>
            <a:endParaRPr lang="en-US" altLang="he-IL" sz="2000" b="1" dirty="0">
              <a:solidFill>
                <a:schemeClr val="accent5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710" y="4535552"/>
            <a:ext cx="2961290" cy="86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chemeClr val="tx1"/>
                </a:solidFill>
                <a:effectLst/>
                <a:latin typeface="Verdana"/>
                <a:ea typeface="Times New Roman"/>
                <a:cs typeface="+mn-cs"/>
              </a:rPr>
              <a:t>By: </a:t>
            </a:r>
            <a:r>
              <a:rPr lang="en-US" sz="1600" kern="0" dirty="0" smtClean="0">
                <a:solidFill>
                  <a:schemeClr val="tx1"/>
                </a:solidFill>
                <a:effectLst/>
                <a:latin typeface="Verdana"/>
                <a:ea typeface="Times New Roman"/>
              </a:rPr>
              <a:t>Pini</a:t>
            </a:r>
            <a:r>
              <a:rPr lang="en-US" sz="1600" kern="0" dirty="0" smtClean="0">
                <a:solidFill>
                  <a:schemeClr val="tx1"/>
                </a:solidFill>
                <a:effectLst/>
                <a:latin typeface="Verdana"/>
                <a:ea typeface="Times New Roman"/>
                <a:cs typeface="+mn-cs"/>
              </a:rPr>
              <a:t> Zorea</a:t>
            </a:r>
            <a:endParaRPr lang="en-US" altLang="he-IL" sz="1600" kern="0" dirty="0"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539327" y="3594638"/>
            <a:ext cx="630620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/>
              </a:rPr>
              <a:t>VQEG  meeting May 2017</a:t>
            </a:r>
            <a:endParaRPr lang="en-US" sz="1050" dirty="0">
              <a:solidFill>
                <a:schemeClr val="accent5"/>
              </a:solidFill>
              <a:effectLst/>
              <a:latin typeface="Arial" panose="020B0604020202020204" pitchFamily="34" charset="0"/>
              <a:ea typeface="Calibri"/>
            </a:endParaRPr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>
          <a:xfrm>
            <a:off x="8280181" y="6291301"/>
            <a:ext cx="438150" cy="365125"/>
          </a:xfrm>
        </p:spPr>
        <p:txBody>
          <a:bodyPr/>
          <a:lstStyle/>
          <a:p>
            <a:r>
              <a:rPr lang="en-US" altLang="he-IL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en-US" altLang="he-IL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78" y="483470"/>
            <a:ext cx="3467995" cy="105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מספר שקופית 10"/>
          <p:cNvSpPr txBox="1">
            <a:spLocks/>
          </p:cNvSpPr>
          <p:nvPr/>
        </p:nvSpPr>
        <p:spPr>
          <a:xfrm>
            <a:off x="8493127" y="621264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1F488590-3801-48BA-A062-64D09453D1D6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קבוצה 3"/>
          <p:cNvGrpSpPr>
            <a:grpSpLocks/>
          </p:cNvGrpSpPr>
          <p:nvPr/>
        </p:nvGrpSpPr>
        <p:grpSpPr bwMode="auto">
          <a:xfrm>
            <a:off x="2566555" y="987135"/>
            <a:ext cx="4612166" cy="5331733"/>
            <a:chOff x="-603" y="0"/>
            <a:chExt cx="58867" cy="89066"/>
          </a:xfrm>
        </p:grpSpPr>
        <p:pic>
          <p:nvPicPr>
            <p:cNvPr id="5" name="תמונה 4" descr="bar_or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4" y="49710"/>
              <a:ext cx="22479" cy="1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תמונה 6" descr="sunset_or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4" y="49537"/>
              <a:ext cx="20752" cy="1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תמונה 8" descr="airplan_or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1" y="70506"/>
              <a:ext cx="21863" cy="16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תיבת טקסט 3560"/>
            <p:cNvSpPr txBox="1">
              <a:spLocks noChangeArrowheads="1"/>
            </p:cNvSpPr>
            <p:nvPr/>
          </p:nvSpPr>
          <p:spPr bwMode="auto">
            <a:xfrm>
              <a:off x="8046" y="40225"/>
              <a:ext cx="7276" cy="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(taxi)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תיבת טקסט 3564"/>
            <p:cNvSpPr txBox="1">
              <a:spLocks noChangeArrowheads="1"/>
            </p:cNvSpPr>
            <p:nvPr/>
          </p:nvSpPr>
          <p:spPr bwMode="auto">
            <a:xfrm>
              <a:off x="45036" y="62905"/>
              <a:ext cx="7667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(bar)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תיבת טקסט 3568"/>
            <p:cNvSpPr txBox="1">
              <a:spLocks noChangeArrowheads="1"/>
            </p:cNvSpPr>
            <p:nvPr/>
          </p:nvSpPr>
          <p:spPr bwMode="auto">
            <a:xfrm>
              <a:off x="22569" y="62591"/>
              <a:ext cx="9710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(sunset)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תיבת טקסט 3572"/>
            <p:cNvSpPr txBox="1">
              <a:spLocks noChangeArrowheads="1"/>
            </p:cNvSpPr>
            <p:nvPr/>
          </p:nvSpPr>
          <p:spPr bwMode="auto">
            <a:xfrm>
              <a:off x="23824" y="85710"/>
              <a:ext cx="11250" cy="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(airplane)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תיבת טקסט 3575"/>
            <p:cNvSpPr txBox="1">
              <a:spLocks noChangeArrowheads="1"/>
            </p:cNvSpPr>
            <p:nvPr/>
          </p:nvSpPr>
          <p:spPr bwMode="auto">
            <a:xfrm>
              <a:off x="3807" y="65741"/>
              <a:ext cx="6644" cy="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(hall)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תיבת טקסט 3577"/>
            <p:cNvSpPr txBox="1">
              <a:spLocks noChangeArrowheads="1"/>
            </p:cNvSpPr>
            <p:nvPr/>
          </p:nvSpPr>
          <p:spPr bwMode="auto">
            <a:xfrm>
              <a:off x="27417" y="42032"/>
              <a:ext cx="9453" cy="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(king)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תיבת טקסט 3581"/>
            <p:cNvSpPr txBox="1">
              <a:spLocks noChangeArrowheads="1"/>
            </p:cNvSpPr>
            <p:nvPr/>
          </p:nvSpPr>
          <p:spPr bwMode="auto">
            <a:xfrm>
              <a:off x="45957" y="41921"/>
              <a:ext cx="8245" cy="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(room)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תמונה 16" descr="building_or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024" cy="19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תמונה 17" descr="room_or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1" y="27977"/>
              <a:ext cx="20733" cy="1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תמונה 18" descr="hall_or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3" y="46545"/>
              <a:ext cx="15658" cy="2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תמונה 19" descr="king_or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" y="22928"/>
              <a:ext cx="15583" cy="20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תמונה 20" descr="lake_or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2" y="3612"/>
              <a:ext cx="23076" cy="14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תמונה 21" descr="man_or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4" y="3612"/>
              <a:ext cx="19552" cy="1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תמונה 22" descr="taxi_or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" y="25524"/>
              <a:ext cx="21704" cy="16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תיבת טקסט 3589"/>
            <p:cNvSpPr txBox="1">
              <a:spLocks noChangeArrowheads="1"/>
            </p:cNvSpPr>
            <p:nvPr/>
          </p:nvSpPr>
          <p:spPr bwMode="auto">
            <a:xfrm>
              <a:off x="3320" y="18616"/>
              <a:ext cx="12752" cy="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(building)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תיבת טקסט 3593"/>
            <p:cNvSpPr txBox="1">
              <a:spLocks noChangeArrowheads="1"/>
            </p:cNvSpPr>
            <p:nvPr/>
          </p:nvSpPr>
          <p:spPr bwMode="auto">
            <a:xfrm>
              <a:off x="23995" y="16532"/>
              <a:ext cx="12969" cy="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(lake)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תיבת טקסט 3596"/>
            <p:cNvSpPr txBox="1">
              <a:spLocks noChangeArrowheads="1"/>
            </p:cNvSpPr>
            <p:nvPr/>
          </p:nvSpPr>
          <p:spPr bwMode="auto">
            <a:xfrm>
              <a:off x="45387" y="16276"/>
              <a:ext cx="9658" cy="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(man)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כותרת 1"/>
          <p:cNvSpPr txBox="1">
            <a:spLocks/>
          </p:cNvSpPr>
          <p:nvPr/>
        </p:nvSpPr>
        <p:spPr bwMode="auto">
          <a:xfrm>
            <a:off x="2017303" y="140796"/>
            <a:ext cx="4650218" cy="61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en-US" sz="2000" kern="0" dirty="0">
                <a:solidFill>
                  <a:srgbClr val="4472C4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sz="2000" kern="0" dirty="0" smtClean="0">
                <a:solidFill>
                  <a:srgbClr val="4472C4"/>
                </a:solidFill>
                <a:effectLst/>
                <a:latin typeface="Arial" panose="020B0604020202020204" pitchFamily="34" charset="0"/>
              </a:rPr>
              <a:t>hase I: Test content</a:t>
            </a:r>
            <a:endParaRPr lang="en-US" sz="2000" kern="0" dirty="0">
              <a:solidFill>
                <a:srgbClr val="4472C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קבוצה 24"/>
          <p:cNvGrpSpPr>
            <a:grpSpLocks/>
          </p:cNvGrpSpPr>
          <p:nvPr/>
        </p:nvGrpSpPr>
        <p:grpSpPr bwMode="auto">
          <a:xfrm>
            <a:off x="3433740" y="947090"/>
            <a:ext cx="5574096" cy="4666778"/>
            <a:chOff x="0" y="-1018"/>
            <a:chExt cx="59977" cy="49725"/>
          </a:xfrm>
        </p:grpSpPr>
        <p:pic>
          <p:nvPicPr>
            <p:cNvPr id="26" name="תמונה 25" descr="building_br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" y="21393"/>
              <a:ext cx="10331" cy="1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45514" y="18377"/>
              <a:ext cx="11510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 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Sharpness)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8" name="מחבר חץ ישר 27"/>
            <p:cNvCxnSpPr>
              <a:cxnSpLocks noChangeShapeType="1"/>
            </p:cNvCxnSpPr>
            <p:nvPr/>
          </p:nvCxnSpPr>
          <p:spPr bwMode="auto">
            <a:xfrm flipH="1">
              <a:off x="50493" y="18201"/>
              <a:ext cx="0" cy="18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מחבר חץ ישר 28"/>
            <p:cNvCxnSpPr>
              <a:cxnSpLocks noChangeShapeType="1"/>
            </p:cNvCxnSpPr>
            <p:nvPr/>
          </p:nvCxnSpPr>
          <p:spPr bwMode="auto">
            <a:xfrm flipH="1">
              <a:off x="2271" y="17597"/>
              <a:ext cx="0" cy="189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סוגר מסולסל ימני 29"/>
            <p:cNvSpPr>
              <a:spLocks/>
            </p:cNvSpPr>
            <p:nvPr/>
          </p:nvSpPr>
          <p:spPr bwMode="auto">
            <a:xfrm rot="5400000">
              <a:off x="28065" y="7677"/>
              <a:ext cx="3848" cy="59977"/>
            </a:xfrm>
            <a:prstGeom prst="rightBrace">
              <a:avLst>
                <a:gd name="adj1" fmla="val 8298"/>
                <a:gd name="adj2" fmla="val 51088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מלבן מעוגל 30"/>
            <p:cNvSpPr>
              <a:spLocks noChangeArrowheads="1"/>
            </p:cNvSpPr>
            <p:nvPr/>
          </p:nvSpPr>
          <p:spPr bwMode="auto">
            <a:xfrm>
              <a:off x="10212" y="40854"/>
              <a:ext cx="18976" cy="7853"/>
            </a:xfrm>
            <a:prstGeom prst="roundRect">
              <a:avLst>
                <a:gd name="adj" fmla="val 16667"/>
              </a:avLst>
            </a:prstGeom>
            <a:solidFill>
              <a:srgbClr val="A9D18E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00051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HVTs</a:t>
              </a:r>
              <a:endParaRPr lang="en-US" sz="2000" b="1" dirty="0">
                <a:solidFill>
                  <a:srgbClr val="000514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2" name="תמונה 31" descr="building_sa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6" y="21479"/>
              <a:ext cx="10332" cy="1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תמונה 32" descr="building_co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6" y="21566"/>
              <a:ext cx="10332" cy="1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תמונה 33" descr="building_or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0" y="2329"/>
              <a:ext cx="10332" cy="1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3227" y="18110"/>
              <a:ext cx="13385" cy="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(Brightness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26207" y="-1018"/>
              <a:ext cx="10097" cy="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Original</a:t>
              </a: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17343" y="18370"/>
              <a:ext cx="9807" cy="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 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Color)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30960" y="18370"/>
              <a:ext cx="11634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(Contrast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39" name="מחבר חץ ישר 38"/>
            <p:cNvCxnSpPr>
              <a:cxnSpLocks noChangeShapeType="1"/>
            </p:cNvCxnSpPr>
            <p:nvPr/>
          </p:nvCxnSpPr>
          <p:spPr bwMode="auto">
            <a:xfrm flipH="1">
              <a:off x="7706" y="17942"/>
              <a:ext cx="0" cy="19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מחבר חץ ישר 39"/>
            <p:cNvCxnSpPr>
              <a:cxnSpLocks noChangeShapeType="1"/>
            </p:cNvCxnSpPr>
            <p:nvPr/>
          </p:nvCxnSpPr>
          <p:spPr bwMode="auto">
            <a:xfrm flipH="1">
              <a:off x="22285" y="18029"/>
              <a:ext cx="0" cy="19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מחבר חץ ישר 40"/>
            <p:cNvCxnSpPr>
              <a:cxnSpLocks noChangeShapeType="1"/>
            </p:cNvCxnSpPr>
            <p:nvPr/>
          </p:nvCxnSpPr>
          <p:spPr bwMode="auto">
            <a:xfrm flipH="1">
              <a:off x="36777" y="18029"/>
              <a:ext cx="0" cy="18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מחבר ישר 41"/>
            <p:cNvCxnSpPr>
              <a:cxnSpLocks noChangeShapeType="1"/>
            </p:cNvCxnSpPr>
            <p:nvPr/>
          </p:nvCxnSpPr>
          <p:spPr bwMode="auto">
            <a:xfrm>
              <a:off x="2173" y="17550"/>
              <a:ext cx="48424" cy="4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מחבר חץ ישר 42"/>
            <p:cNvCxnSpPr>
              <a:cxnSpLocks noChangeShapeType="1"/>
            </p:cNvCxnSpPr>
            <p:nvPr/>
          </p:nvCxnSpPr>
          <p:spPr bwMode="auto">
            <a:xfrm flipH="1">
              <a:off x="30307" y="16131"/>
              <a:ext cx="0" cy="18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4" name="תמונה 43" descr="building_shar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9" y="21738"/>
              <a:ext cx="10331" cy="1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מלבן מעוגל 44"/>
            <p:cNvSpPr>
              <a:spLocks noChangeArrowheads="1"/>
            </p:cNvSpPr>
            <p:nvPr/>
          </p:nvSpPr>
          <p:spPr bwMode="auto">
            <a:xfrm>
              <a:off x="29507" y="40710"/>
              <a:ext cx="20728" cy="7795"/>
            </a:xfrm>
            <a:prstGeom prst="roundRect">
              <a:avLst>
                <a:gd name="adj" fmla="val 16667"/>
              </a:avLst>
            </a:prstGeom>
            <a:solidFill>
              <a:srgbClr val="D6DCE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b="1" dirty="0">
                  <a:solidFill>
                    <a:srgbClr val="00051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VIQET</a:t>
              </a: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b="1" dirty="0">
                  <a:solidFill>
                    <a:srgbClr val="00051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Image Analysis</a:t>
              </a: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83" y="896545"/>
            <a:ext cx="3315110" cy="3231088"/>
          </a:xfrm>
          <a:prstGeom prst="rect">
            <a:avLst/>
          </a:prstGeom>
        </p:spPr>
      </p:pic>
      <p:sp>
        <p:nvSpPr>
          <p:cNvPr id="24" name="מלבן 23"/>
          <p:cNvSpPr/>
          <p:nvPr/>
        </p:nvSpPr>
        <p:spPr>
          <a:xfrm>
            <a:off x="384631" y="4127633"/>
            <a:ext cx="23864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Venn </a:t>
            </a:r>
            <a:r>
              <a:rPr lang="en-US" b="1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diagram</a:t>
            </a:r>
            <a:endParaRPr lang="en-US" sz="1100" b="1" dirty="0">
              <a:solidFill>
                <a:srgbClr val="4472C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266725" y="131767"/>
            <a:ext cx="8741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Phase </a:t>
            </a:r>
            <a:r>
              <a:rPr lang="en-US" sz="24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I: Test content with variable image quality attributes</a:t>
            </a:r>
            <a:endParaRPr lang="en-US" sz="3600" b="1" dirty="0">
              <a:solidFill>
                <a:srgbClr val="4472C4"/>
              </a:solidFill>
              <a:latin typeface="Arial" panose="020B0604020202020204" pitchFamily="34" charset="0"/>
            </a:endParaRPr>
          </a:p>
        </p:txBody>
      </p:sp>
      <p:sp>
        <p:nvSpPr>
          <p:cNvPr id="47" name="מציין מיקום של מספר שקופית 10"/>
          <p:cNvSpPr txBox="1">
            <a:spLocks/>
          </p:cNvSpPr>
          <p:nvPr/>
        </p:nvSpPr>
        <p:spPr>
          <a:xfrm>
            <a:off x="8514317" y="6183078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B3E48D64-A3F0-46C5-B84B-328E9FC710A1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74"/>
          <a:stretch/>
        </p:blipFill>
        <p:spPr bwMode="auto">
          <a:xfrm>
            <a:off x="239788" y="800100"/>
            <a:ext cx="8815311" cy="486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מלבן 4"/>
          <p:cNvSpPr/>
          <p:nvPr/>
        </p:nvSpPr>
        <p:spPr>
          <a:xfrm>
            <a:off x="239788" y="204240"/>
            <a:ext cx="8650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MOS</a:t>
            </a:r>
            <a:r>
              <a:rPr lang="en-US" sz="24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MSE and PSNR </a:t>
            </a:r>
            <a:r>
              <a:rPr lang="en-US" sz="24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relationship </a:t>
            </a:r>
            <a:r>
              <a:rPr lang="en-US" sz="24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the “building” </a:t>
            </a:r>
            <a:r>
              <a:rPr lang="en-US" sz="24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image</a:t>
            </a:r>
            <a:endParaRPr lang="en-US" sz="3600" b="1" dirty="0">
              <a:solidFill>
                <a:srgbClr val="4472C4"/>
              </a:solidFill>
              <a:latin typeface="Arial" panose="020B0604020202020204" pitchFamily="34" charset="0"/>
            </a:endParaRPr>
          </a:p>
        </p:txBody>
      </p:sp>
      <p:sp>
        <p:nvSpPr>
          <p:cNvPr id="4" name="מציין מיקום של מספר שקופית 10"/>
          <p:cNvSpPr txBox="1">
            <a:spLocks/>
          </p:cNvSpPr>
          <p:nvPr/>
        </p:nvSpPr>
        <p:spPr>
          <a:xfrm>
            <a:off x="8451850" y="6270793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B699F7E2-1D3D-4E81-91F7-DE923E4F4FE4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"/>
          <a:stretch/>
        </p:blipFill>
        <p:spPr bwMode="auto">
          <a:xfrm>
            <a:off x="266700" y="952500"/>
            <a:ext cx="8521700" cy="463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מלבן 3"/>
          <p:cNvSpPr/>
          <p:nvPr/>
        </p:nvSpPr>
        <p:spPr>
          <a:xfrm>
            <a:off x="-355600" y="162369"/>
            <a:ext cx="9817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VIQET </a:t>
            </a:r>
            <a:r>
              <a:rPr lang="en-US" sz="26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IQ criteria </a:t>
            </a:r>
            <a:r>
              <a:rPr lang="en-US" sz="26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relationship </a:t>
            </a:r>
            <a:r>
              <a:rPr lang="en-US" sz="26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the “building” </a:t>
            </a:r>
            <a:r>
              <a:rPr lang="en-US" sz="26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image </a:t>
            </a:r>
            <a:endParaRPr lang="en-US" sz="2600" b="1" dirty="0">
              <a:solidFill>
                <a:srgbClr val="4472C4"/>
              </a:solidFill>
              <a:latin typeface="Arial" panose="020B0604020202020204" pitchFamily="34" charset="0"/>
            </a:endParaRPr>
          </a:p>
        </p:txBody>
      </p:sp>
      <p:sp>
        <p:nvSpPr>
          <p:cNvPr id="5" name="מציין מיקום של מספר שקופית 10"/>
          <p:cNvSpPr txBox="1">
            <a:spLocks/>
          </p:cNvSpPr>
          <p:nvPr/>
        </p:nvSpPr>
        <p:spPr>
          <a:xfrm>
            <a:off x="8350250" y="6186572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6C3E0989-EC87-4F98-86FA-25C6BB84BA4D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08909"/>
              </p:ext>
            </p:extLst>
          </p:nvPr>
        </p:nvGraphicFramePr>
        <p:xfrm>
          <a:off x="493751" y="916866"/>
          <a:ext cx="8228014" cy="522660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55949"/>
                <a:gridCol w="4772065"/>
              </a:tblGrid>
              <a:tr h="654609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attributes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VIQET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categories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2058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Brightness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Illumination (0-255)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Over‐exposed</a:t>
                      </a:r>
                    </a:p>
                    <a:p>
                      <a:pPr marL="342900" lvl="0" indent="-3429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Under‐exposed</a:t>
                      </a:r>
                    </a:p>
                    <a:p>
                      <a:pPr marL="342900" lvl="0" indent="-3429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Lux (0-255)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5145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Contrast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(0-255)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1029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Saturation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(0-255)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 warmth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15435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Sharpness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Multi-scale edge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acutance (0-255)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Multi-scale texture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acutance (0-255)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signature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(0-590)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מלבן 3"/>
          <p:cNvSpPr/>
          <p:nvPr/>
        </p:nvSpPr>
        <p:spPr>
          <a:xfrm>
            <a:off x="483577" y="206170"/>
            <a:ext cx="7979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Classic IQA extraction 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VIQET </a:t>
            </a:r>
            <a:r>
              <a:rPr lang="en-US" sz="28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IQ categories</a:t>
            </a:r>
            <a:endParaRPr lang="en-US" sz="40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5" name="מציין מיקום של מספר שקופית 10"/>
          <p:cNvSpPr txBox="1">
            <a:spLocks/>
          </p:cNvSpPr>
          <p:nvPr/>
        </p:nvSpPr>
        <p:spPr>
          <a:xfrm>
            <a:off x="8463134" y="6330951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983CB867-9364-4FCD-8B38-3BA631BA4D9D}" type="slidenum">
              <a:rPr lang="en-US" altLang="he-IL" sz="1600" b="1" smtClean="0">
                <a:latin typeface="Arial" panose="020B0604020202020204" pitchFamily="34" charset="0"/>
              </a:rPr>
              <a:t>14</a:t>
            </a:fld>
            <a:endParaRPr lang="en-US" altLang="he-I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 bwMode="auto">
          <a:xfrm>
            <a:off x="-88900" y="-117848"/>
            <a:ext cx="9232900" cy="61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4472C4"/>
                </a:solidFill>
                <a:effectLst/>
                <a:latin typeface="Arial" panose="020B0604020202020204" pitchFamily="34" charset="0"/>
              </a:rPr>
              <a:t>Phase II: Subjective &amp; Objective IQ assessment flow chart  </a:t>
            </a:r>
            <a:endParaRPr lang="en-US" sz="2000" kern="0" dirty="0">
              <a:solidFill>
                <a:srgbClr val="4472C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מציין מיקום של מספר שקופית 10"/>
          <p:cNvSpPr txBox="1">
            <a:spLocks/>
          </p:cNvSpPr>
          <p:nvPr/>
        </p:nvSpPr>
        <p:spPr>
          <a:xfrm>
            <a:off x="8493127" y="621264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1F488590-3801-48BA-A062-64D09453D1D6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תמונה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4"/>
          <a:stretch/>
        </p:blipFill>
        <p:spPr bwMode="auto">
          <a:xfrm>
            <a:off x="354842" y="395785"/>
            <a:ext cx="8138285" cy="5882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5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 bwMode="auto">
          <a:xfrm>
            <a:off x="-88900" y="-117848"/>
            <a:ext cx="9232900" cy="61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4472C4"/>
                </a:solidFill>
                <a:effectLst/>
                <a:latin typeface="Arial" panose="020B0604020202020204" pitchFamily="34" charset="0"/>
              </a:rPr>
              <a:t>The new model added value to standard IQ process  </a:t>
            </a:r>
            <a:endParaRPr lang="en-US" sz="2000" kern="0" dirty="0">
              <a:solidFill>
                <a:srgbClr val="4472C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מציין מיקום של מספר שקופית 10"/>
          <p:cNvSpPr txBox="1">
            <a:spLocks/>
          </p:cNvSpPr>
          <p:nvPr/>
        </p:nvSpPr>
        <p:spPr>
          <a:xfrm>
            <a:off x="8493127" y="621264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1F488590-3801-48BA-A062-64D09453D1D6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תמונה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8"/>
          <a:stretch/>
        </p:blipFill>
        <p:spPr bwMode="auto">
          <a:xfrm>
            <a:off x="713903" y="592131"/>
            <a:ext cx="7779224" cy="5803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71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01600" y="-113541"/>
            <a:ext cx="9245600" cy="67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buClr>
                <a:srgbClr val="FFFF00"/>
              </a:buClr>
            </a:pPr>
            <a:r>
              <a:rPr lang="en-US" altLang="he-IL" sz="2800" kern="0" dirty="0" smtClean="0">
                <a:solidFill>
                  <a:srgbClr val="4472C4"/>
                </a:solidFill>
                <a:effectLst/>
                <a:latin typeface="Arial" pitchFamily="34" charset="0"/>
              </a:rPr>
              <a:t> </a:t>
            </a:r>
            <a:r>
              <a:rPr lang="en-US" altLang="he-IL" sz="3000" kern="0" dirty="0" smtClean="0">
                <a:solidFill>
                  <a:srgbClr val="4472C4"/>
                </a:solidFill>
                <a:effectLst/>
                <a:latin typeface="Arial" pitchFamily="34" charset="0"/>
              </a:rPr>
              <a:t>Evaluation of VIQET in perceived IQ prediction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he-IL" sz="3000" kern="0" dirty="0" smtClean="0"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he-IL" sz="2800" kern="0" dirty="0" smtClean="0">
                <a:solidFill>
                  <a:srgbClr val="FF3300"/>
                </a:solidFill>
                <a:effectLst/>
                <a:latin typeface="Arial" pitchFamily="34" charset="0"/>
              </a:rPr>
              <a:t>Test content – 40 natural scenes (8MP) by smartphone camera.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he-IL" sz="2800" kern="0" dirty="0" smtClean="0">
                <a:solidFill>
                  <a:srgbClr val="FF3300"/>
                </a:solidFill>
                <a:effectLst/>
                <a:latin typeface="Arial" pitchFamily="34" charset="0"/>
              </a:rPr>
              <a:t>Observers – 35 (college students)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he-IL" sz="2800" kern="0" dirty="0" smtClean="0">
              <a:solidFill>
                <a:srgbClr val="FF3300"/>
              </a:solidFill>
              <a:effectLst/>
              <a:latin typeface="Arial" pitchFamily="34" charset="0"/>
            </a:endParaRP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he-IL" sz="2800" kern="0" dirty="0" smtClean="0">
                <a:solidFill>
                  <a:srgbClr val="FF3300"/>
                </a:solidFill>
                <a:effectLst/>
                <a:latin typeface="Arial" pitchFamily="34" charset="0"/>
              </a:rPr>
              <a:t>Received MOSi (observers) and MOSp by VIQET 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he-IL" sz="2800" kern="0" dirty="0" smtClean="0">
                <a:solidFill>
                  <a:srgbClr val="FF3300"/>
                </a:solidFill>
                <a:effectLst/>
                <a:latin typeface="Arial" pitchFamily="34" charset="0"/>
              </a:rPr>
              <a:t>Good correlation between MOSp and MOSi.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he-IL" sz="2800" kern="0" dirty="0" smtClean="0">
                <a:solidFill>
                  <a:srgbClr val="FF3300"/>
                </a:solidFill>
                <a:effectLst/>
                <a:latin typeface="Arial" pitchFamily="34" charset="0"/>
              </a:rPr>
              <a:t>Results examined according to </a:t>
            </a:r>
            <a:r>
              <a:rPr lang="en-US" sz="2800" kern="0" dirty="0">
                <a:solidFill>
                  <a:srgbClr val="FF3300"/>
                </a:solidFill>
                <a:effectLst/>
                <a:latin typeface="Arial" pitchFamily="34" charset="0"/>
              </a:rPr>
              <a:t>P.913, ITU-T, </a:t>
            </a:r>
            <a:r>
              <a:rPr lang="en-US" sz="2800" kern="0" dirty="0" smtClean="0">
                <a:solidFill>
                  <a:srgbClr val="FF3300"/>
                </a:solidFill>
                <a:effectLst/>
                <a:latin typeface="Arial" pitchFamily="34" charset="0"/>
              </a:rPr>
              <a:t>2016</a:t>
            </a:r>
            <a:r>
              <a:rPr lang="en-US" altLang="he-IL" sz="2800" kern="0" dirty="0" smtClean="0">
                <a:solidFill>
                  <a:srgbClr val="FF3300"/>
                </a:solidFill>
                <a:effectLst/>
                <a:latin typeface="Arial" pitchFamily="34" charset="0"/>
              </a:rPr>
              <a:t> </a:t>
            </a:r>
            <a:r>
              <a:rPr lang="en-US" altLang="he-IL" sz="2800" kern="0" dirty="0">
                <a:solidFill>
                  <a:srgbClr val="FF3300"/>
                </a:solidFill>
                <a:effectLst/>
                <a:latin typeface="Arial" pitchFamily="34" charset="0"/>
              </a:rPr>
              <a:t>recommendation (5 metrics).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he-IL" sz="2800" kern="0" dirty="0">
              <a:solidFill>
                <a:srgbClr val="FF3300"/>
              </a:solidFill>
              <a:effectLst/>
              <a:latin typeface="Arial" pitchFamily="34" charset="0"/>
            </a:endParaRPr>
          </a:p>
        </p:txBody>
      </p:sp>
      <p:sp>
        <p:nvSpPr>
          <p:cNvPr id="3" name="מציין מיקום של מספר שקופית 10"/>
          <p:cNvSpPr txBox="1">
            <a:spLocks/>
          </p:cNvSpPr>
          <p:nvPr/>
        </p:nvSpPr>
        <p:spPr>
          <a:xfrm>
            <a:off x="8395138" y="624840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he-IL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17</a:t>
            </a:r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4"/>
          <p:cNvSpPr txBox="1">
            <a:spLocks/>
          </p:cNvSpPr>
          <p:nvPr/>
        </p:nvSpPr>
        <p:spPr>
          <a:xfrm>
            <a:off x="8103476" y="6248400"/>
            <a:ext cx="58332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F081C2C6-A5BC-41BD-AE65-150B6C6F9D0F}" type="slidenum">
              <a:rPr lang="en-US" altLang="he-IL" b="1" smtClean="0">
                <a:solidFill>
                  <a:srgbClr val="FFFFFF"/>
                </a:solidFill>
              </a:rPr>
              <a:pPr/>
              <a:t>18</a:t>
            </a:fld>
            <a:endParaRPr lang="en-US" altLang="he-IL" b="1" dirty="0">
              <a:solidFill>
                <a:srgbClr val="FFFFFF"/>
              </a:solidFill>
            </a:endParaRPr>
          </a:p>
        </p:txBody>
      </p:sp>
      <p:sp>
        <p:nvSpPr>
          <p:cNvPr id="4" name="מציין מיקום של מספר שקופית 10"/>
          <p:cNvSpPr txBox="1">
            <a:spLocks/>
          </p:cNvSpPr>
          <p:nvPr/>
        </p:nvSpPr>
        <p:spPr>
          <a:xfrm>
            <a:off x="8395138" y="624840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D5E61669-CA7F-4896-B684-10A2186F2DDA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תמונה 25" descr="C:\Users\Pini\Desktop\גיבוי\גבוי_חדש\Final Book\Content\Model evaluation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3" y="4790207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תמונה 26" descr="C:\Users\Pini\Desktop\גיבוי\גבוי_חדש\Final Book\Content\Model evaluation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57" y="765506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תמונה 27" descr="C:\Users\Pini\Desktop\גיבוי\גבוי_חדש\Final Book\Content\Model evaluation\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85" y="765506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תמונה 28" descr="C:\Users\Pini\Desktop\גיבוי\גבוי_חדש\Final Book\Content\Model evaluation\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25" y="821472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תמונה 29" descr="C:\Users\Pini\Desktop\גיבוי\גבוי_חדש\Final Book\Content\Model evaluation\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9" y="765506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תמונה 30" descr="C:\Users\Pini\Desktop\גיבוי\גבוי_חדש\Final Book\Content\Model evaluation\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10" y="4790207"/>
            <a:ext cx="1828800" cy="13531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מלבן 19"/>
          <p:cNvSpPr/>
          <p:nvPr/>
        </p:nvSpPr>
        <p:spPr>
          <a:xfrm>
            <a:off x="2994136" y="75107"/>
            <a:ext cx="2447145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3810" indent="-6985" algn="just">
              <a:lnSpc>
                <a:spcPct val="150000"/>
              </a:lnSpc>
              <a:spcBef>
                <a:spcPts val="1200"/>
              </a:spcBef>
              <a:spcAft>
                <a:spcPts val="1035"/>
              </a:spcAft>
            </a:pP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Outdoor Day light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3" name="תמונה 32" descr="C:\Users\Pini\Desktop\גיבוי\גבוי_חדש\Final Book\Content\Model evaluation\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5" y="821472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תמונה 33" descr="C:\Users\Pini\Desktop\גיבוי\גבוי_חדש\Final Book\Content\Model evaluation\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30" y="3313516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תמונה 34" descr="C:\Users\Pini\Desktop\גיבוי\גבוי_חדש\Final Book\Content\Model evaluation\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13" y="3437022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תמונה 35" descr="C:\Users\Pini\Desktop\גיבוי\גבוי_חדש\Final Book\Content\Model evaluation\1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05" y="879126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תמונה 36" descr="C:\Users\Pini\Desktop\גיבוי\גבוי_חדש\Final Book\Content\Model evaluation\11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8" y="2705690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תמונה 37" descr="C:\Users\Pini\Desktop\גיבוי\גבוי_חדש\Final Book\Content\Model evaluation\14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92" y="2705690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תמונה 38" descr="C:\Users\Pini\Desktop\גיבוי\גבוי_חדש\Final Book\Content\Model evaluation\15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32" y="2705690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תמונה 39" descr="C:\Users\Pini\Desktop\גיבוי\גבוי_חדש\Final Book\Content\Model evaluation\12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85" y="4790207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תמונה 40" descr="C:\Users\Pini\Desktop\גיבוי\גבוי_חדש\Final Book\Content\Model evaluation\13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64" y="4842711"/>
            <a:ext cx="18288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2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4"/>
          <p:cNvSpPr txBox="1">
            <a:spLocks/>
          </p:cNvSpPr>
          <p:nvPr/>
        </p:nvSpPr>
        <p:spPr>
          <a:xfrm>
            <a:off x="8103476" y="6248400"/>
            <a:ext cx="58332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F081C2C6-A5BC-41BD-AE65-150B6C6F9D0F}" type="slidenum">
              <a:rPr lang="en-US" altLang="he-IL" b="1" smtClean="0">
                <a:solidFill>
                  <a:srgbClr val="FFFFFF"/>
                </a:solidFill>
              </a:rPr>
              <a:pPr/>
              <a:t>19</a:t>
            </a:fld>
            <a:endParaRPr lang="en-US" altLang="he-IL" b="1" dirty="0">
              <a:solidFill>
                <a:srgbClr val="FFFFFF"/>
              </a:solidFill>
            </a:endParaRPr>
          </a:p>
        </p:txBody>
      </p:sp>
      <p:sp>
        <p:nvSpPr>
          <p:cNvPr id="4" name="מציין מיקום של מספר שקופית 10"/>
          <p:cNvSpPr txBox="1">
            <a:spLocks/>
          </p:cNvSpPr>
          <p:nvPr/>
        </p:nvSpPr>
        <p:spPr>
          <a:xfrm>
            <a:off x="8395138" y="624840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D5E61669-CA7F-4896-B684-10A2186F2DDA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385001" y="127061"/>
            <a:ext cx="233243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3810" indent="-457200" algn="just">
              <a:lnSpc>
                <a:spcPct val="150000"/>
              </a:lnSpc>
              <a:spcAft>
                <a:spcPts val="1035"/>
              </a:spcAft>
            </a:pP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Indoor Arrangements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תמונה 4" descr="C:\Users\Pini\Desktop\גיבוי\גבוי_חדש\Final Book\Content\Model evaluation\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21" y="2918659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C:\Users\Pini\Desktop\גיבוי\גבוי_חדש\Final Book\Content\Model evaluation\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5" y="870074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 descr="C:\Users\Pini\Desktop\גיבוי\גבוי_חדש\Final Book\Content\Model evaluation\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51" y="925952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:\Users\Pini\Desktop\גיבוי\גבוי_חדש\Final Book\Content\Model evaluation\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1" y="2918661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 descr="C:\Users\Pini\Desktop\גיבוי\גבוי_חדש\Final Book\Content\Model evaluation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65" y="932835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 descr="C:\Users\Pini\Desktop\גיבוי\גבוי_חדש\Final Book\Content\Model evaluation\2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5" y="2918660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 descr="C:\Users\Pini\Desktop\גיבוי\גבוי_חדש\Final Book\Content\Model evaluation\2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58" y="925952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תמונה 11" descr="C:\Users\Pini\Desktop\גיבוי\גבוי_חדש\Final Book\Content\Model evaluation\2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53" y="818116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תמונה 12" descr="C:\Users\Pini\Desktop\גיבוי\גבוי_חדש\Final Book\Content\Model evaluation\26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2866701"/>
            <a:ext cx="18288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0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42640" y="-27295"/>
            <a:ext cx="6014256" cy="79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 algn="just">
              <a:buClr>
                <a:srgbClr val="FFFFFF"/>
              </a:buClr>
            </a:pPr>
            <a:r>
              <a:rPr lang="en-US" altLang="he-IL" sz="3200" kern="0" dirty="0" smtClean="0">
                <a:solidFill>
                  <a:schemeClr val="accent5"/>
                </a:solidFill>
                <a:effectLst/>
                <a:latin typeface="Arial" pitchFamily="34" charset="0"/>
              </a:rPr>
              <a:t>Short introduction</a:t>
            </a:r>
          </a:p>
        </p:txBody>
      </p:sp>
      <p:sp>
        <p:nvSpPr>
          <p:cNvPr id="2" name="מלבן 1"/>
          <p:cNvSpPr/>
          <p:nvPr/>
        </p:nvSpPr>
        <p:spPr>
          <a:xfrm>
            <a:off x="120431" y="1234176"/>
            <a:ext cx="9144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Lecturer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in image processing &amp; electrical </a:t>
            </a:r>
            <a:r>
              <a:rPr lang="en-US" b="1" smtClean="0">
                <a:latin typeface="Arial" panose="020B0604020202020204" pitchFamily="34" charset="0"/>
                <a:ea typeface="Calibri" panose="020F0502020204030204" pitchFamily="34" charset="0"/>
              </a:rPr>
              <a:t>engineering courses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2013 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present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57300" algn="l"/>
                <a:tab pos="2857500" algn="l"/>
                <a:tab pos="4572000" algn="l"/>
              </a:tabLst>
            </a:pPr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ORT Braude Engineering Colleges            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  	 Israel</a:t>
            </a:r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Image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uality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&amp; 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system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engineering lead 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(2D &amp; 3D digital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camera 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</a:t>
            </a:r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2005 – 2013            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Intel – Israel Development </a:t>
            </a:r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Center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               Israel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b="1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Senior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ideo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ystems architect &amp; video image quality manager</a:t>
            </a:r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   1999 – 2005</a:t>
            </a:r>
            <a:endParaRPr lang="en-US" b="1" dirty="0" smtClean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OPLUS Technologies (acquired by Intel in 2005)			               Israel </a:t>
            </a:r>
            <a:endParaRPr lang="en-US" b="1" dirty="0" smtClean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מציין מיקום של מספר שקופית 10"/>
          <p:cNvSpPr txBox="1">
            <a:spLocks/>
          </p:cNvSpPr>
          <p:nvPr/>
        </p:nvSpPr>
        <p:spPr>
          <a:xfrm>
            <a:off x="8467840" y="631892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381568D0-EF73-473E-9FB9-F3B3CE7239CD}" type="slidenum">
              <a:rPr lang="en-US" altLang="he-IL" sz="1600" b="1" smtClean="0">
                <a:latin typeface="Arial" panose="020B0604020202020204" pitchFamily="34" charset="0"/>
              </a:rPr>
              <a:t>2</a:t>
            </a:fld>
            <a:endParaRPr lang="en-US" altLang="he-I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4"/>
          <p:cNvSpPr txBox="1">
            <a:spLocks/>
          </p:cNvSpPr>
          <p:nvPr/>
        </p:nvSpPr>
        <p:spPr>
          <a:xfrm>
            <a:off x="8103476" y="6248400"/>
            <a:ext cx="58332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F081C2C6-A5BC-41BD-AE65-150B6C6F9D0F}" type="slidenum">
              <a:rPr lang="en-US" altLang="he-IL" b="1" smtClean="0">
                <a:solidFill>
                  <a:srgbClr val="FFFFFF"/>
                </a:solidFill>
              </a:rPr>
              <a:pPr/>
              <a:t>20</a:t>
            </a:fld>
            <a:endParaRPr lang="en-US" altLang="he-IL" b="1" dirty="0">
              <a:solidFill>
                <a:srgbClr val="FFFFFF"/>
              </a:solidFill>
            </a:endParaRPr>
          </a:p>
        </p:txBody>
      </p:sp>
      <p:sp>
        <p:nvSpPr>
          <p:cNvPr id="4" name="מציין מיקום של מספר שקופית 10"/>
          <p:cNvSpPr txBox="1">
            <a:spLocks/>
          </p:cNvSpPr>
          <p:nvPr/>
        </p:nvSpPr>
        <p:spPr>
          <a:xfrm>
            <a:off x="8395138" y="624840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D5E61669-CA7F-4896-B684-10A2186F2DDA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800680" y="199798"/>
            <a:ext cx="1812804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810" algn="just">
              <a:lnSpc>
                <a:spcPct val="150000"/>
              </a:lnSpc>
              <a:spcAft>
                <a:spcPts val="1035"/>
              </a:spcAft>
            </a:pPr>
            <a:r>
              <a:rPr lang="en-US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Indoor Wall hangs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תמונה 4" descr="C:\Users\Pini\Desktop\גיבוי\גבוי_חדש\Final Book\Content\Model evaluation\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079471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C:\Users\Pini\Desktop\גיבוי\גבוי_חדש\Final Book\Content\Model evaluation\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1" y="1079470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 descr="C:\Users\Pini\Desktop\גיבוי\גבוי_חדש\Final Book\Content\Model evaluation\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3" y="1079469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:\Users\Pini\Desktop\גיבוי\גבוי_חדש\Final Book\Content\Model evaluation\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2804362"/>
            <a:ext cx="18288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0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4"/>
          <p:cNvSpPr txBox="1">
            <a:spLocks/>
          </p:cNvSpPr>
          <p:nvPr/>
        </p:nvSpPr>
        <p:spPr>
          <a:xfrm>
            <a:off x="8103476" y="6248400"/>
            <a:ext cx="58332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F081C2C6-A5BC-41BD-AE65-150B6C6F9D0F}" type="slidenum">
              <a:rPr lang="en-US" altLang="he-IL" b="1" smtClean="0">
                <a:solidFill>
                  <a:srgbClr val="FFFFFF"/>
                </a:solidFill>
              </a:rPr>
              <a:pPr/>
              <a:t>21</a:t>
            </a:fld>
            <a:endParaRPr lang="en-US" altLang="he-IL" b="1" dirty="0">
              <a:solidFill>
                <a:srgbClr val="FFFFFF"/>
              </a:solidFill>
            </a:endParaRPr>
          </a:p>
        </p:txBody>
      </p:sp>
      <p:sp>
        <p:nvSpPr>
          <p:cNvPr id="4" name="מציין מיקום של מספר שקופית 10"/>
          <p:cNvSpPr txBox="1">
            <a:spLocks/>
          </p:cNvSpPr>
          <p:nvPr/>
        </p:nvSpPr>
        <p:spPr>
          <a:xfrm>
            <a:off x="8395138" y="624840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D5E61669-CA7F-4896-B684-10A2186F2DDA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21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524758" y="230970"/>
            <a:ext cx="209448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3810" indent="-6985" algn="just">
              <a:lnSpc>
                <a:spcPct val="150000"/>
              </a:lnSpc>
              <a:spcAft>
                <a:spcPts val="1035"/>
              </a:spcAft>
            </a:pP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Outdoor Night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תמונה 4" descr="C:\Users\Pini\Desktop\גיבוי\גבוי_חדש\Final Book\Content\Model evaluation\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401480"/>
            <a:ext cx="13531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C:\Users\Pini\Desktop\גיבוי\גבוי_חדש\Final Book\Content\Model evaluation\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91" y="913213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 descr="C:\Users\Pini\Desktop\גיבוי\גבוי_חדש\Final Book\Content\Model evaluation\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913215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:\Users\Pini\Desktop\גיבוי\גבוי_חדש\Final Book\Content\Model evaluation\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18" y="913214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 descr="C:\Users\Pini\Desktop\גיבוי\גבוי_חדש\Final Book\Content\Model evaluation\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3216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 descr="C:\Users\Pini\Desktop\גיבוי\גבוי_חדש\Final Book\Content\Model evaluation\3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726678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 descr="C:\Users\Pini\Desktop\גיבוי\גבוי_חדש\Final Book\Content\Model evaluation\3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91" y="4668754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תמונה 11" descr="C:\Users\Pini\Desktop\גיבוי\גבוי_חדש\Final Book\Content\Model evaluation\3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09" y="4726677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תמונה 12" descr="C:\Users\Pini\Desktop\גיבוי\גבוי_חדש\Final Book\Content\Model evaluation\3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1" y="4726678"/>
            <a:ext cx="1828800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תמונה 13" descr="C:\Users\Pini\Desktop\גיבוי\גבוי_חדש\Final Book\Content\Model evaluation\4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412747"/>
            <a:ext cx="135318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0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 bwMode="auto">
          <a:xfrm>
            <a:off x="-88900" y="-117848"/>
            <a:ext cx="9232900" cy="61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4472C4"/>
                </a:solidFill>
                <a:effectLst/>
                <a:latin typeface="Arial" panose="020B0604020202020204" pitchFamily="34" charset="0"/>
              </a:rPr>
              <a:t>MOSp relation to MOSi</a:t>
            </a:r>
            <a:endParaRPr lang="en-US" sz="2000" kern="0" dirty="0">
              <a:solidFill>
                <a:srgbClr val="4472C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מציין מיקום של מספר שקופית 10"/>
          <p:cNvSpPr txBox="1">
            <a:spLocks/>
          </p:cNvSpPr>
          <p:nvPr/>
        </p:nvSpPr>
        <p:spPr>
          <a:xfrm>
            <a:off x="8493127" y="621264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1F488590-3801-48BA-A062-64D09453D1D6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22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0401"/>
            <a:ext cx="8242300" cy="500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75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71605" y="874315"/>
            <a:ext cx="8978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Metric 1: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Pearson correlation coefficient (CC) between objective MOSp and subjective MOS scores.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evaluation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</a:t>
            </a:r>
            <a:r>
              <a:rPr lang="en-US" sz="2000" b="1" i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prediction </a:t>
            </a:r>
            <a:r>
              <a:rPr lang="en-US" sz="2000" b="1" i="1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accuracy</a:t>
            </a:r>
            <a:endParaRPr lang="en-US" sz="2000" b="1" dirty="0">
              <a:solidFill>
                <a:srgbClr val="4472C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1948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9872" y="2354475"/>
            <a:ext cx="5115795" cy="83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/>
          <p:cNvSpPr/>
          <p:nvPr/>
        </p:nvSpPr>
        <p:spPr>
          <a:xfrm>
            <a:off x="253385" y="3676054"/>
            <a:ext cx="86151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3810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Where </a:t>
            </a:r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MOS(</a:t>
            </a:r>
            <a:r>
              <a:rPr lang="en-US" sz="2000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 denotes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the subjective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score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and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MOSp(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objective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score. </a:t>
            </a:r>
          </a:p>
          <a:p>
            <a:pPr>
              <a:spcAft>
                <a:spcPts val="0"/>
              </a:spcAft>
              <a:tabLst>
                <a:tab pos="3810" algn="l"/>
              </a:tabLst>
            </a:pPr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 represents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the total number of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images considered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in the analysis.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Batang"/>
            </a:endParaRPr>
          </a:p>
          <a:p>
            <a:pPr>
              <a:spcAft>
                <a:spcPts val="0"/>
              </a:spcAft>
              <a:tabLst>
                <a:tab pos="3810" algn="l"/>
              </a:tabLs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Batang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This measures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strength of a linear association between two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variables.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value </a:t>
            </a:r>
            <a:r>
              <a:rPr lang="en-US" sz="2000" i="1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= 1 means a perfect positive correlation.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value </a:t>
            </a:r>
            <a:r>
              <a:rPr lang="en-US" sz="2000" i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= -1 means a perfect </a:t>
            </a:r>
            <a:r>
              <a:rPr lang="en-US" sz="2000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negative </a:t>
            </a:r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correlation. </a:t>
            </a:r>
            <a:endParaRPr lang="en-US" sz="2000" dirty="0">
              <a:solidFill>
                <a:srgbClr val="4472C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919872" y="45179"/>
            <a:ext cx="465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new model evaluation</a:t>
            </a:r>
            <a:endParaRPr lang="en-US" sz="4000" b="1" dirty="0">
              <a:solidFill>
                <a:srgbClr val="4472C4"/>
              </a:solidFill>
              <a:latin typeface="Arial" panose="020B0604020202020204" pitchFamily="34" charset="0"/>
            </a:endParaRPr>
          </a:p>
        </p:txBody>
      </p:sp>
      <p:sp>
        <p:nvSpPr>
          <p:cNvPr id="8" name="מציין מיקום של מספר שקופית 10"/>
          <p:cNvSpPr txBox="1">
            <a:spLocks/>
          </p:cNvSpPr>
          <p:nvPr/>
        </p:nvSpPr>
        <p:spPr>
          <a:xfrm>
            <a:off x="8430423" y="6076711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71C1E9FE-C0DF-4BD5-BAFB-3A4CA356FEB7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23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165762" y="746381"/>
            <a:ext cx="861518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Metric 2: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Spearman rank order correlation coefficient (SROCC) between objective MOSp and subjective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MOS.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measures the </a:t>
            </a:r>
            <a:r>
              <a:rPr lang="en-US" sz="2000" b="1" i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prediction </a:t>
            </a:r>
            <a:r>
              <a:rPr lang="en-US" sz="2000" b="1" i="1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monotonicity</a:t>
            </a:r>
            <a:endParaRPr lang="en-US" sz="2000" b="1" dirty="0">
              <a:solidFill>
                <a:srgbClr val="4472C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45" y="2426503"/>
            <a:ext cx="5935022" cy="77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מלבן 9"/>
          <p:cNvSpPr/>
          <p:nvPr/>
        </p:nvSpPr>
        <p:spPr>
          <a:xfrm>
            <a:off x="165762" y="3603822"/>
            <a:ext cx="8890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810" algn="l"/>
              </a:tabLs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Where 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MOS(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 denotes the subjective score and 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MOSp(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the objective score. </a:t>
            </a:r>
          </a:p>
          <a:p>
            <a:pPr algn="ctr">
              <a:spcAft>
                <a:spcPts val="0"/>
              </a:spcAft>
              <a:tabLst>
                <a:tab pos="3810" algn="l"/>
              </a:tabLst>
            </a:pP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 represents the total number of images considered in the analysis.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Batang"/>
            </a:endParaRPr>
          </a:p>
          <a:p>
            <a:pPr algn="ctr">
              <a:spcAft>
                <a:spcPts val="0"/>
              </a:spcAft>
              <a:tabLst>
                <a:tab pos="3810" algn="l"/>
              </a:tabLs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Batang"/>
            </a:endParaRPr>
          </a:p>
          <a:p>
            <a:pPr indent="467995" algn="ctr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significant Spearman correlation coefficient value of </a:t>
            </a:r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1.00 confirms </a:t>
            </a:r>
            <a:r>
              <a:rPr lang="en-US" sz="2000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strong positive correlation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between the two variables MOSp and MOS.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022057" y="85816"/>
            <a:ext cx="5178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n-US" sz="28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ew model evaluation…cont.</a:t>
            </a:r>
            <a:endParaRPr lang="en-US" sz="4000" b="1" dirty="0">
              <a:solidFill>
                <a:srgbClr val="4472C4"/>
              </a:solidFill>
              <a:latin typeface="Arial" panose="020B0604020202020204" pitchFamily="34" charset="0"/>
            </a:endParaRPr>
          </a:p>
        </p:txBody>
      </p:sp>
      <p:sp>
        <p:nvSpPr>
          <p:cNvPr id="6" name="מציין מיקום של מספר שקופית 10"/>
          <p:cNvSpPr txBox="1">
            <a:spLocks/>
          </p:cNvSpPr>
          <p:nvPr/>
        </p:nvSpPr>
        <p:spPr>
          <a:xfrm>
            <a:off x="8342800" y="6150478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B478BEF4-8212-46B7-B55F-D592AC295990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24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-486522" y="870413"/>
            <a:ext cx="9630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Metric 3: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Outlier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ratio (OR) evaluates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 objective model's ability to provide </a:t>
            </a:r>
            <a:r>
              <a:rPr lang="en-US" sz="2000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consistently accurate </a:t>
            </a:r>
            <a:r>
              <a:rPr lang="en-US" sz="2000" b="1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prediction </a:t>
            </a:r>
            <a:endParaRPr lang="en-US" sz="2000" b="1" dirty="0">
              <a:solidFill>
                <a:srgbClr val="4472C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20" y="2354829"/>
            <a:ext cx="4314391" cy="62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מלבן 10"/>
          <p:cNvSpPr/>
          <p:nvPr/>
        </p:nvSpPr>
        <p:spPr>
          <a:xfrm>
            <a:off x="321342" y="3703251"/>
            <a:ext cx="83040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3810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Where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Outlier Ratio = 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Outliers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/ </a:t>
            </a:r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N. </a:t>
            </a:r>
          </a:p>
          <a:p>
            <a:pPr>
              <a:spcAft>
                <a:spcPts val="0"/>
              </a:spcAft>
              <a:tabLst>
                <a:tab pos="3810" algn="l"/>
              </a:tabLst>
            </a:pPr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represents the total number of images considered in the analysis. </a:t>
            </a:r>
          </a:p>
          <a:p>
            <a:endParaRPr lang="en-US" sz="2000" i="1" dirty="0" smtClea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Outlier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is a point for: 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|MOS(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− MOSp(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)| &gt; 2×σ(MOS(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))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, where 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σ(MOS(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))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is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the standard deviation of the individual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scores.</a:t>
            </a:r>
          </a:p>
          <a:p>
            <a:endParaRPr lang="en-US" sz="2000" dirty="0" smtClean="0">
              <a:solidFill>
                <a:srgbClr val="4472C4"/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4472C4"/>
                </a:solidFill>
                <a:latin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</a:rPr>
              <a:t>smallest Outlier Ratio is </a:t>
            </a:r>
            <a:r>
              <a:rPr lang="en-US" sz="2000" dirty="0" smtClean="0">
                <a:solidFill>
                  <a:srgbClr val="4472C4"/>
                </a:solidFill>
                <a:latin typeface="Arial" panose="020B0604020202020204" pitchFamily="34" charset="0"/>
              </a:rPr>
              <a:t>better. </a:t>
            </a:r>
            <a:endParaRPr lang="he-IL" sz="2000" dirty="0">
              <a:solidFill>
                <a:srgbClr val="4472C4"/>
              </a:solidFill>
              <a:latin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103420" y="14434"/>
            <a:ext cx="5178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n-US" sz="28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ew model evaluation…cont.</a:t>
            </a:r>
            <a:endParaRPr lang="en-US" sz="4000" b="1" dirty="0">
              <a:solidFill>
                <a:srgbClr val="4472C4"/>
              </a:solidFill>
              <a:latin typeface="Arial" panose="020B0604020202020204" pitchFamily="34" charset="0"/>
            </a:endParaRPr>
          </a:p>
        </p:txBody>
      </p:sp>
      <p:sp>
        <p:nvSpPr>
          <p:cNvPr id="7" name="מציין מיקום של מספר שקופית 10"/>
          <p:cNvSpPr txBox="1">
            <a:spLocks/>
          </p:cNvSpPr>
          <p:nvPr/>
        </p:nvSpPr>
        <p:spPr>
          <a:xfrm>
            <a:off x="8275335" y="617454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629BE98C-4610-4B72-886C-029955D9E904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-277883" y="1034076"/>
            <a:ext cx="900311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Metric 4:</a:t>
            </a:r>
            <a:r>
              <a:rPr lang="en-US" sz="2000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Average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absolute prediction error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(AAE)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0" y="3328431"/>
            <a:ext cx="92825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810" algn="l"/>
              </a:tabLs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Where 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MOS(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 denotes the subjective score and 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MOSp(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the objective score. </a:t>
            </a:r>
          </a:p>
          <a:p>
            <a:pPr algn="ctr">
              <a:spcAft>
                <a:spcPts val="0"/>
              </a:spcAft>
              <a:tabLst>
                <a:tab pos="3810" algn="l"/>
              </a:tabLst>
            </a:pP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 represents the total number of images considered in the analysis.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Batang"/>
            </a:endParaRPr>
          </a:p>
          <a:p>
            <a:pPr algn="ctr">
              <a:spcAft>
                <a:spcPts val="0"/>
              </a:spcAft>
              <a:tabLst>
                <a:tab pos="3810" algn="l"/>
              </a:tabLs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Batang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The AAE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measures the </a:t>
            </a:r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</a:rPr>
              <a:t>average magnitude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of the errors in a set of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forecasts.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It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measures </a:t>
            </a:r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</a:rPr>
              <a:t>accuracy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for continuous variables. 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The AAE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is a linear score which means that all the individual differences are weighted equally in the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average 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543" y="2064707"/>
            <a:ext cx="5009678" cy="8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1932543" y="179147"/>
            <a:ext cx="5178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n-US" sz="28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ew model evaluation…cont.</a:t>
            </a:r>
            <a:endParaRPr lang="en-US" sz="4000" b="1" dirty="0">
              <a:solidFill>
                <a:srgbClr val="4472C4"/>
              </a:solidFill>
              <a:latin typeface="Arial" panose="020B0604020202020204" pitchFamily="34" charset="0"/>
            </a:endParaRPr>
          </a:p>
        </p:txBody>
      </p:sp>
      <p:sp>
        <p:nvSpPr>
          <p:cNvPr id="6" name="מציין מיקום של מספר שקופית 10"/>
          <p:cNvSpPr txBox="1">
            <a:spLocks/>
          </p:cNvSpPr>
          <p:nvPr/>
        </p:nvSpPr>
        <p:spPr>
          <a:xfrm>
            <a:off x="8287084" y="6190753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7FE51024-7913-4BDD-AF65-50B8DD9D571C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-96252" y="940382"/>
            <a:ext cx="879145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Metric 5: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Root mean square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error (RMSE)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38300" y="3372089"/>
            <a:ext cx="80701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3810" algn="l"/>
              </a:tabLs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Where 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MOS(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 denotes the subjective score and 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MOSp(</a:t>
            </a:r>
            <a:r>
              <a:rPr lang="en-US" sz="2000" i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the objective score. </a:t>
            </a:r>
          </a:p>
          <a:p>
            <a:pPr>
              <a:spcAft>
                <a:spcPts val="0"/>
              </a:spcAft>
              <a:tabLst>
                <a:tab pos="3810" algn="l"/>
              </a:tabLst>
            </a:pPr>
            <a:r>
              <a:rPr lang="en-US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Batang"/>
              </a:rPr>
              <a:t> represents the total number of images considered in the analysis.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Batang"/>
            </a:endParaRPr>
          </a:p>
          <a:p>
            <a:pPr>
              <a:spcAft>
                <a:spcPts val="0"/>
              </a:spcAft>
              <a:tabLst>
                <a:tab pos="3810" algn="l"/>
              </a:tabLs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Batang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</a:rPr>
              <a:t>accuracy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of the objective metric is evaluated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by RMSE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RMSE is a quadratic scoring rule which measures the average magnitude of the error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</a:rPr>
              <a:t>Lower value of RMSE is better</a:t>
            </a:r>
            <a:endParaRPr lang="he-IL" sz="2000" dirty="0">
              <a:solidFill>
                <a:srgbClr val="4472C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he-IL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40" y="2049839"/>
            <a:ext cx="5315581" cy="91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2103420" y="147165"/>
            <a:ext cx="5178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n-US" sz="28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ew model evaluation…cont.</a:t>
            </a:r>
            <a:endParaRPr lang="en-US" sz="4000" b="1" dirty="0">
              <a:solidFill>
                <a:srgbClr val="4472C4"/>
              </a:solidFill>
              <a:latin typeface="Arial" panose="020B0604020202020204" pitchFamily="34" charset="0"/>
            </a:endParaRPr>
          </a:p>
        </p:txBody>
      </p:sp>
      <p:sp>
        <p:nvSpPr>
          <p:cNvPr id="6" name="מציין מיקום של מספר שקופית 10"/>
          <p:cNvSpPr txBox="1">
            <a:spLocks/>
          </p:cNvSpPr>
          <p:nvPr/>
        </p:nvSpPr>
        <p:spPr>
          <a:xfrm>
            <a:off x="8289336" y="6150477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833B3216-1902-42BB-BF96-384F6E79AC18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27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06116" y="1931159"/>
            <a:ext cx="7279105" cy="266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buClr>
                <a:srgbClr val="FFFF00"/>
              </a:buClr>
            </a:pPr>
            <a:r>
              <a:rPr lang="en-US" altLang="he-IL" sz="8800" kern="0" smtClean="0">
                <a:solidFill>
                  <a:schemeClr val="accent5"/>
                </a:solidFill>
                <a:effectLst/>
                <a:latin typeface="Arial" pitchFamily="34" charset="0"/>
              </a:rPr>
              <a:t> </a:t>
            </a:r>
            <a:r>
              <a:rPr lang="en-US" altLang="he-IL" sz="8800" kern="0" dirty="0" smtClean="0">
                <a:solidFill>
                  <a:schemeClr val="accent5"/>
                </a:solidFill>
                <a:effectLst/>
                <a:latin typeface="Arial" pitchFamily="34" charset="0"/>
              </a:rPr>
              <a:t>Thank You !</a:t>
            </a:r>
            <a:endParaRPr lang="en-US" altLang="he-IL" sz="6600" kern="0" dirty="0">
              <a:solidFill>
                <a:schemeClr val="accent5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6311" y="249382"/>
            <a:ext cx="8411378" cy="512849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3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leverage the VIQET platform capabilities </a:t>
            </a:r>
            <a:b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towards development of new applications: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</a:t>
            </a:r>
            <a:r>
              <a:rPr lang="en-US" sz="2400" b="1" kern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erceived image quality 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prediction –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report here.</a:t>
            </a:r>
            <a:b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Online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IQ evaluation &amp;  IQ improvement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real-time 	–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be next.</a:t>
            </a:r>
            <a:b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 bwMode="auto">
          <a:xfrm>
            <a:off x="457200" y="197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en-US" altLang="he-IL" kern="0" dirty="0">
                <a:solidFill>
                  <a:schemeClr val="accent5"/>
                </a:solidFill>
                <a:effectLst/>
                <a:latin typeface="Arial" pitchFamily="34" charset="0"/>
              </a:rPr>
              <a:t>O</a:t>
            </a:r>
            <a:r>
              <a:rPr lang="en-US" altLang="he-IL" kern="0" dirty="0" smtClean="0">
                <a:solidFill>
                  <a:schemeClr val="accent5"/>
                </a:solidFill>
                <a:effectLst/>
                <a:latin typeface="Arial" pitchFamily="34" charset="0"/>
              </a:rPr>
              <a:t>bjectives </a:t>
            </a:r>
            <a:endParaRPr lang="en-US" sz="59500" kern="0" dirty="0">
              <a:solidFill>
                <a:schemeClr val="accent5"/>
              </a:solidFill>
            </a:endParaRPr>
          </a:p>
        </p:txBody>
      </p:sp>
      <p:sp>
        <p:nvSpPr>
          <p:cNvPr id="4" name="מציין מיקום של מספר שקופית 10"/>
          <p:cNvSpPr txBox="1">
            <a:spLocks/>
          </p:cNvSpPr>
          <p:nvPr/>
        </p:nvSpPr>
        <p:spPr>
          <a:xfrm>
            <a:off x="8359556" y="6090319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E8E75404-7A57-444F-8B94-B7EE6A642642}" type="slidenum">
              <a:rPr lang="en-US" altLang="he-IL" sz="1600" b="1" smtClean="0">
                <a:latin typeface="Arial" panose="020B0604020202020204" pitchFamily="34" charset="0"/>
              </a:rPr>
              <a:t>3</a:t>
            </a:fld>
            <a:endParaRPr lang="en-US" altLang="he-I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10"/>
          <p:cNvSpPr txBox="1">
            <a:spLocks/>
          </p:cNvSpPr>
          <p:nvPr/>
        </p:nvSpPr>
        <p:spPr>
          <a:xfrm>
            <a:off x="8359556" y="631892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F31284D6-6757-4B26-BC90-D7562A86FC76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93638" y="1215736"/>
            <a:ext cx="78659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  <a:latin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</a:rPr>
              <a:t>VQEG Image Quality Evaluation Tool (VIQET) is an objective, no-reference photo quality evaluation tool. </a:t>
            </a:r>
            <a:endParaRPr lang="en-US" sz="2800" b="1" dirty="0" smtClean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  <a:latin typeface="Arial" panose="020B0604020202020204" pitchFamily="34" charset="0"/>
              </a:rPr>
              <a:t>VIQET 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</a:rPr>
              <a:t>is a free open source tool designed to evaluate quality of consumer photos. </a:t>
            </a:r>
            <a:endParaRPr lang="en-US" sz="2800" b="1" dirty="0" smtClean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In this work I used PC version 2.3.117.87</a:t>
            </a:r>
          </a:p>
          <a:p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 bwMode="auto">
          <a:xfrm>
            <a:off x="457200" y="197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en-US" altLang="he-IL" sz="3600" kern="0" dirty="0" smtClean="0">
                <a:solidFill>
                  <a:schemeClr val="accent5"/>
                </a:solidFill>
                <a:effectLst/>
                <a:latin typeface="Arial" pitchFamily="34" charset="0"/>
              </a:rPr>
              <a:t>VIQET introduction </a:t>
            </a:r>
            <a:endParaRPr lang="en-US" sz="41300" kern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6793" y="21975"/>
            <a:ext cx="8661307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Online IQ assessment &amp; improvement in </a:t>
            </a:r>
            <a:r>
              <a:rPr lang="en-US" sz="3200" b="1" kern="120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networks</a:t>
            </a:r>
            <a:endParaRPr lang="en-US" sz="8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-219075" y="1436818"/>
            <a:ext cx="875841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On-line IQ monitoring and on-line IQ improvement</a:t>
            </a: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61806" y="2321332"/>
            <a:ext cx="8596604" cy="3731042"/>
            <a:chOff x="161806" y="1902232"/>
            <a:chExt cx="8596604" cy="3731042"/>
          </a:xfrm>
        </p:grpSpPr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824244" y="3883947"/>
              <a:ext cx="627176" cy="491161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6198" y="2694953"/>
              <a:ext cx="671320" cy="525732"/>
            </a:xfrm>
            <a:prstGeom prst="rect">
              <a:avLst/>
            </a:prstGeom>
          </p:spPr>
        </p:pic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775" y="2194033"/>
              <a:ext cx="1906213" cy="660420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 rotWithShape="1">
            <a:blip r:embed="rId6"/>
            <a:srcRect l="21238" r="20349"/>
            <a:stretch/>
          </p:blipFill>
          <p:spPr>
            <a:xfrm>
              <a:off x="422775" y="2920919"/>
              <a:ext cx="1358900" cy="1259762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135" y="4069430"/>
              <a:ext cx="1281539" cy="1281539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1297" y="2221263"/>
              <a:ext cx="1207113" cy="2432515"/>
            </a:xfrm>
            <a:prstGeom prst="rect">
              <a:avLst/>
            </a:prstGeom>
          </p:spPr>
        </p:pic>
        <p:pic>
          <p:nvPicPr>
            <p:cNvPr id="12" name="Picture 12" descr="Skin2_aft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559" y="2311057"/>
              <a:ext cx="1525220" cy="102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מלבן מעוגל 12"/>
            <p:cNvSpPr>
              <a:spLocks noChangeArrowheads="1"/>
            </p:cNvSpPr>
            <p:nvPr/>
          </p:nvSpPr>
          <p:spPr bwMode="auto">
            <a:xfrm>
              <a:off x="2688438" y="2057399"/>
              <a:ext cx="2053930" cy="1985211"/>
            </a:xfrm>
            <a:prstGeom prst="roundRect">
              <a:avLst>
                <a:gd name="adj" fmla="val 16667"/>
              </a:avLst>
            </a:prstGeom>
            <a:solidFill>
              <a:srgbClr val="A9D18E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Evaluation of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IQ</a:t>
              </a:r>
            </a:p>
          </p:txBody>
        </p:sp>
        <p:sp>
          <p:nvSpPr>
            <p:cNvPr id="14" name="מלבן מעוגל 13"/>
            <p:cNvSpPr>
              <a:spLocks noChangeArrowheads="1"/>
            </p:cNvSpPr>
            <p:nvPr/>
          </p:nvSpPr>
          <p:spPr bwMode="auto">
            <a:xfrm>
              <a:off x="2791326" y="4585303"/>
              <a:ext cx="1951041" cy="859209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Improve IQ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14724" y="3662072"/>
              <a:ext cx="1480045" cy="991706"/>
            </a:xfrm>
            <a:prstGeom prst="rect">
              <a:avLst/>
            </a:prstGeom>
          </p:spPr>
        </p:pic>
        <p:sp>
          <p:nvSpPr>
            <p:cNvPr id="16" name="מלבן מעוגל 15"/>
            <p:cNvSpPr/>
            <p:nvPr/>
          </p:nvSpPr>
          <p:spPr bwMode="auto">
            <a:xfrm>
              <a:off x="161806" y="1902232"/>
              <a:ext cx="5053263" cy="3731042"/>
            </a:xfrm>
            <a:prstGeom prst="round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" name="חץ שמאלה-ימינה 16"/>
            <p:cNvSpPr/>
            <p:nvPr/>
          </p:nvSpPr>
          <p:spPr bwMode="auto">
            <a:xfrm rot="5400000">
              <a:off x="3497316" y="4170986"/>
              <a:ext cx="571246" cy="314493"/>
            </a:xfrm>
            <a:prstGeom prst="leftRightArrow">
              <a:avLst/>
            </a:prstGeom>
            <a:solidFill>
              <a:schemeClr val="bg2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1845719" y="2901231"/>
              <a:ext cx="557636" cy="964049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5400000">
              <a:off x="7057068" y="2600429"/>
              <a:ext cx="468614" cy="598385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7031455" y="3784599"/>
              <a:ext cx="559310" cy="438013"/>
            </a:xfrm>
            <a:prstGeom prst="rect">
              <a:avLst/>
            </a:prstGeom>
          </p:spPr>
        </p:pic>
      </p:grpSp>
      <p:sp>
        <p:nvSpPr>
          <p:cNvPr id="24" name="מציין מיקום של מספר שקופית 10"/>
          <p:cNvSpPr txBox="1">
            <a:spLocks/>
          </p:cNvSpPr>
          <p:nvPr/>
        </p:nvSpPr>
        <p:spPr>
          <a:xfrm>
            <a:off x="8539335" y="6209949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2B6938D9-C1EB-48B0-BB6F-CD25A2967896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06116" y="1931159"/>
            <a:ext cx="7279105" cy="266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buClr>
                <a:srgbClr val="FFFF00"/>
              </a:buClr>
            </a:pPr>
            <a:r>
              <a:rPr lang="en-US" altLang="he-IL" sz="4800" kern="0" dirty="0" smtClean="0">
                <a:solidFill>
                  <a:srgbClr val="4472C4"/>
                </a:solidFill>
                <a:effectLst/>
                <a:latin typeface="Arial" pitchFamily="34" charset="0"/>
              </a:rPr>
              <a:t> </a:t>
            </a:r>
            <a:r>
              <a:rPr lang="en-US" altLang="he-IL" sz="4800" kern="0" dirty="0">
                <a:solidFill>
                  <a:srgbClr val="4472C4"/>
                </a:solidFill>
                <a:effectLst/>
                <a:latin typeface="Arial" pitchFamily="34" charset="0"/>
              </a:rPr>
              <a:t>P</a:t>
            </a:r>
            <a:r>
              <a:rPr lang="en-US" altLang="he-IL" sz="4800" kern="0" dirty="0" smtClean="0">
                <a:solidFill>
                  <a:srgbClr val="4472C4"/>
                </a:solidFill>
                <a:effectLst/>
                <a:latin typeface="Arial" pitchFamily="34" charset="0"/>
              </a:rPr>
              <a:t>erceived IQ prediction with VIQET</a:t>
            </a:r>
            <a:endParaRPr lang="en-US" altLang="he-IL" sz="3600" kern="0" dirty="0">
              <a:solidFill>
                <a:srgbClr val="4472C4"/>
              </a:solidFill>
              <a:effectLst/>
              <a:latin typeface="Arial" pitchFamily="34" charset="0"/>
            </a:endParaRPr>
          </a:p>
        </p:txBody>
      </p:sp>
      <p:sp>
        <p:nvSpPr>
          <p:cNvPr id="3" name="מציין מיקום של מספר שקופית 10"/>
          <p:cNvSpPr txBox="1">
            <a:spLocks/>
          </p:cNvSpPr>
          <p:nvPr/>
        </p:nvSpPr>
        <p:spPr>
          <a:xfrm>
            <a:off x="8493127" y="621264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he-IL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 bwMode="auto">
          <a:xfrm>
            <a:off x="-88900" y="-117848"/>
            <a:ext cx="9232900" cy="61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en-US" sz="2000" kern="0" dirty="0">
                <a:solidFill>
                  <a:srgbClr val="4472C4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sz="2000" kern="0" dirty="0" smtClean="0">
                <a:solidFill>
                  <a:srgbClr val="4472C4"/>
                </a:solidFill>
                <a:effectLst/>
                <a:latin typeface="Arial" panose="020B0604020202020204" pitchFamily="34" charset="0"/>
              </a:rPr>
              <a:t>hase I: Relationship between standard IQAs and perceived IQ  </a:t>
            </a:r>
            <a:endParaRPr lang="en-US" sz="2000" kern="0" dirty="0">
              <a:solidFill>
                <a:srgbClr val="4472C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מציין מיקום של מספר שקופית 10"/>
          <p:cNvSpPr txBox="1">
            <a:spLocks/>
          </p:cNvSpPr>
          <p:nvPr/>
        </p:nvSpPr>
        <p:spPr>
          <a:xfrm>
            <a:off x="8493127" y="621264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1F488590-3801-48BA-A062-64D09453D1D6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תמונה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785494"/>
            <a:ext cx="2905442" cy="5945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0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 bwMode="auto">
          <a:xfrm>
            <a:off x="-88900" y="152316"/>
            <a:ext cx="9232900" cy="61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4472C4"/>
                </a:solidFill>
                <a:effectLst/>
                <a:latin typeface="Arial" panose="020B0604020202020204" pitchFamily="34" charset="0"/>
              </a:rPr>
              <a:t>Phase I : Subjective IQ assessment setup  </a:t>
            </a:r>
            <a:endParaRPr lang="en-US" sz="2000" kern="0" dirty="0">
              <a:solidFill>
                <a:srgbClr val="4472C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מציין מיקום של מספר שקופית 10"/>
          <p:cNvSpPr txBox="1">
            <a:spLocks/>
          </p:cNvSpPr>
          <p:nvPr/>
        </p:nvSpPr>
        <p:spPr>
          <a:xfrm>
            <a:off x="8493127" y="6212640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1F488590-3801-48BA-A062-64D09453D1D6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59713"/>
              </p:ext>
            </p:extLst>
          </p:nvPr>
        </p:nvGraphicFramePr>
        <p:xfrm>
          <a:off x="782142" y="857964"/>
          <a:ext cx="7710985" cy="5537238"/>
        </p:xfrm>
        <a:graphic>
          <a:graphicData uri="http://schemas.openxmlformats.org/drawingml/2006/table">
            <a:tbl>
              <a:tblPr firstRow="1" firstCol="1" bandRow="1"/>
              <a:tblGrid>
                <a:gridCol w="2809252"/>
                <a:gridCol w="4901733"/>
              </a:tblGrid>
              <a:tr h="469106"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DSIS (Double stimulus impairment scale)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06"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scales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Grades (Impairment scales)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89">
                <a:tc>
                  <a:txBody>
                    <a:bodyPr/>
                    <a:lstStyle/>
                    <a:p>
                      <a:pPr marR="8255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 (Non expert, students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5 subjects per session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308"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Display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5.1-inch, LCD Samsung Galaxy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S5</a:t>
                      </a:r>
                    </a:p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were calibrated with Color analyzer Minolta CA-310 </a:t>
                      </a:r>
                    </a:p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06"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Display resolution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1920×1080 pixels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06"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Viewing distance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5H (H = picture height)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06"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 illumination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" algn="just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~100lux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t="19927" b="22285"/>
          <a:stretch/>
        </p:blipFill>
        <p:spPr>
          <a:xfrm>
            <a:off x="5764308" y="4078801"/>
            <a:ext cx="2000250" cy="10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50155" y="154843"/>
            <a:ext cx="5084549" cy="761323"/>
          </a:xfrm>
        </p:spPr>
        <p:txBody>
          <a:bodyPr>
            <a:normAutofit/>
          </a:bodyPr>
          <a:lstStyle/>
          <a:p>
            <a:r>
              <a:rPr lang="en-US" sz="2800" b="1" kern="120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IQ </a:t>
            </a:r>
            <a:r>
              <a:rPr lang="en-US" sz="2800" b="1" kern="120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 process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" y="1294481"/>
            <a:ext cx="8945695" cy="4543854"/>
          </a:xfrm>
          <a:prstGeom prst="rect">
            <a:avLst/>
          </a:prstGeom>
        </p:spPr>
      </p:pic>
      <p:sp>
        <p:nvSpPr>
          <p:cNvPr id="11" name="מציין מיקום של מספר שקופית 10"/>
          <p:cNvSpPr txBox="1">
            <a:spLocks/>
          </p:cNvSpPr>
          <p:nvPr/>
        </p:nvSpPr>
        <p:spPr>
          <a:xfrm>
            <a:off x="8588156" y="6430359"/>
            <a:ext cx="4381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pitchFamily="34" charset="0"/>
              </a:defRPr>
            </a:lvl9pPr>
          </a:lstStyle>
          <a:p>
            <a:fld id="{A8D04680-CC2F-4F8C-9EEE-15CC380A336D}" type="slidenum">
              <a:rPr lang="en-US" altLang="he-IL" sz="1600" b="1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he-I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13805</TotalTime>
  <Words>1167</Words>
  <Application>Microsoft Office PowerPoint</Application>
  <PresentationFormat>‫הצגה על המסך (4:3)</PresentationFormat>
  <Paragraphs>223</Paragraphs>
  <Slides>28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28</vt:i4>
      </vt:variant>
    </vt:vector>
  </HeadingPairs>
  <TitlesOfParts>
    <vt:vector size="45" baseType="lpstr">
      <vt:lpstr>ＭＳ Ｐゴシック</vt:lpstr>
      <vt:lpstr>Arial</vt:lpstr>
      <vt:lpstr>Batang</vt:lpstr>
      <vt:lpstr>Calibri</vt:lpstr>
      <vt:lpstr>Calibri Light</vt:lpstr>
      <vt:lpstr>Cambria Math</vt:lpstr>
      <vt:lpstr>Garamond</vt:lpstr>
      <vt:lpstr>Symbol</vt:lpstr>
      <vt:lpstr>Times New Roman</vt:lpstr>
      <vt:lpstr>Traditional Arabic</vt:lpstr>
      <vt:lpstr>Verdana</vt:lpstr>
      <vt:lpstr>Wingdings</vt:lpstr>
      <vt:lpstr>ערכת נושא Office</vt:lpstr>
      <vt:lpstr>2_ערכת נושא Office</vt:lpstr>
      <vt:lpstr>9_ערכת נושא Office</vt:lpstr>
      <vt:lpstr>12_ערכת נושא Office</vt:lpstr>
      <vt:lpstr>13_ערכת נושא Office</vt:lpstr>
      <vt:lpstr>From prediction of perceived image quality to online image quality improvement     .  </vt:lpstr>
      <vt:lpstr>מצגת של PowerPoint</vt:lpstr>
      <vt:lpstr>To leverage the VIQET platform capabilities  towards development of new applications:   1. Perceived image quality prediction – report here. 2. Online IQ evaluation &amp;  IQ improvement in real-time  – Will be next.  </vt:lpstr>
      <vt:lpstr>מצגת של PowerPoint</vt:lpstr>
      <vt:lpstr>Online IQ assessment &amp; improvement in social networks</vt:lpstr>
      <vt:lpstr>מצגת של PowerPoint</vt:lpstr>
      <vt:lpstr>מצגת של PowerPoint</vt:lpstr>
      <vt:lpstr>מצגת של PowerPoint</vt:lpstr>
      <vt:lpstr>The IQ assessment process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Analysis image processing</dc:title>
  <dc:creator>Pini Zorea</dc:creator>
  <cp:lastModifiedBy>Pini Zorea</cp:lastModifiedBy>
  <cp:revision>497</cp:revision>
  <dcterms:created xsi:type="dcterms:W3CDTF">2006-03-01T07:19:31Z</dcterms:created>
  <dcterms:modified xsi:type="dcterms:W3CDTF">2017-05-09T20:28:49Z</dcterms:modified>
</cp:coreProperties>
</file>